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3"/>
  </p:notesMasterIdLst>
  <p:sldIdLst>
    <p:sldId id="279" r:id="rId3"/>
    <p:sldId id="319" r:id="rId4"/>
    <p:sldId id="566" r:id="rId5"/>
    <p:sldId id="498" r:id="rId6"/>
    <p:sldId id="660" r:id="rId7"/>
    <p:sldId id="661" r:id="rId8"/>
    <p:sldId id="499" r:id="rId9"/>
    <p:sldId id="567" r:id="rId10"/>
    <p:sldId id="526" r:id="rId11"/>
    <p:sldId id="527" r:id="rId12"/>
    <p:sldId id="570" r:id="rId13"/>
    <p:sldId id="601" r:id="rId14"/>
    <p:sldId id="571" r:id="rId15"/>
    <p:sldId id="572" r:id="rId16"/>
    <p:sldId id="568" r:id="rId17"/>
    <p:sldId id="569" r:id="rId18"/>
    <p:sldId id="656" r:id="rId19"/>
    <p:sldId id="662" r:id="rId20"/>
    <p:sldId id="657" r:id="rId21"/>
    <p:sldId id="658" r:id="rId22"/>
    <p:sldId id="606" r:id="rId23"/>
    <p:sldId id="607" r:id="rId24"/>
    <p:sldId id="609" r:id="rId25"/>
    <p:sldId id="610" r:id="rId26"/>
    <p:sldId id="611" r:id="rId27"/>
    <p:sldId id="612" r:id="rId28"/>
    <p:sldId id="613" r:id="rId29"/>
    <p:sldId id="614" r:id="rId30"/>
    <p:sldId id="619" r:id="rId31"/>
    <p:sldId id="620" r:id="rId32"/>
    <p:sldId id="663" r:id="rId33"/>
    <p:sldId id="621" r:id="rId34"/>
    <p:sldId id="622" r:id="rId35"/>
    <p:sldId id="623" r:id="rId36"/>
    <p:sldId id="624" r:id="rId37"/>
    <p:sldId id="626" r:id="rId38"/>
    <p:sldId id="627" r:id="rId39"/>
    <p:sldId id="665" r:id="rId40"/>
    <p:sldId id="666" r:id="rId41"/>
    <p:sldId id="664" r:id="rId42"/>
    <p:sldId id="628" r:id="rId43"/>
    <p:sldId id="669" r:id="rId44"/>
    <p:sldId id="670" r:id="rId45"/>
    <p:sldId id="671" r:id="rId46"/>
    <p:sldId id="680" r:id="rId47"/>
    <p:sldId id="681" r:id="rId48"/>
    <p:sldId id="682" r:id="rId49"/>
    <p:sldId id="683" r:id="rId50"/>
    <p:sldId id="684" r:id="rId51"/>
    <p:sldId id="685" r:id="rId52"/>
    <p:sldId id="686" r:id="rId53"/>
    <p:sldId id="687" r:id="rId54"/>
    <p:sldId id="688" r:id="rId55"/>
    <p:sldId id="689" r:id="rId56"/>
    <p:sldId id="690" r:id="rId57"/>
    <p:sldId id="692" r:id="rId58"/>
    <p:sldId id="693" r:id="rId59"/>
    <p:sldId id="694" r:id="rId60"/>
    <p:sldId id="695" r:id="rId61"/>
    <p:sldId id="696" r:id="rId62"/>
    <p:sldId id="697" r:id="rId63"/>
    <p:sldId id="698" r:id="rId64"/>
    <p:sldId id="699" r:id="rId65"/>
    <p:sldId id="700" r:id="rId66"/>
    <p:sldId id="701" r:id="rId67"/>
    <p:sldId id="702" r:id="rId68"/>
    <p:sldId id="703" r:id="rId69"/>
    <p:sldId id="704" r:id="rId70"/>
    <p:sldId id="705" r:id="rId71"/>
    <p:sldId id="706" r:id="rId72"/>
    <p:sldId id="707" r:id="rId73"/>
    <p:sldId id="708" r:id="rId74"/>
    <p:sldId id="709" r:id="rId75"/>
    <p:sldId id="710" r:id="rId76"/>
    <p:sldId id="711" r:id="rId77"/>
    <p:sldId id="672" r:id="rId78"/>
    <p:sldId id="673" r:id="rId79"/>
    <p:sldId id="674" r:id="rId80"/>
    <p:sldId id="675" r:id="rId81"/>
    <p:sldId id="676" r:id="rId82"/>
    <p:sldId id="677" r:id="rId83"/>
    <p:sldId id="712" r:id="rId84"/>
    <p:sldId id="713" r:id="rId85"/>
    <p:sldId id="714" r:id="rId86"/>
    <p:sldId id="678" r:id="rId87"/>
    <p:sldId id="679" r:id="rId88"/>
    <p:sldId id="630" r:id="rId89"/>
    <p:sldId id="631" r:id="rId90"/>
    <p:sldId id="633" r:id="rId91"/>
    <p:sldId id="634" r:id="rId92"/>
    <p:sldId id="635" r:id="rId93"/>
    <p:sldId id="636" r:id="rId94"/>
    <p:sldId id="716" r:id="rId95"/>
    <p:sldId id="717" r:id="rId96"/>
    <p:sldId id="715" r:id="rId97"/>
    <p:sldId id="643" r:id="rId98"/>
    <p:sldId id="645" r:id="rId99"/>
    <p:sldId id="646" r:id="rId100"/>
    <p:sldId id="647" r:id="rId101"/>
    <p:sldId id="655" r:id="rId10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0" autoAdjust="0"/>
    <p:restoredTop sz="94660"/>
  </p:normalViewPr>
  <p:slideViewPr>
    <p:cSldViewPr>
      <p:cViewPr varScale="1">
        <p:scale>
          <a:sx n="86" d="100"/>
          <a:sy n="86" d="100"/>
        </p:scale>
        <p:origin x="95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emf"/><Relationship Id="rId6" Type="http://schemas.openxmlformats.org/officeDocument/2006/relationships/image" Target="../media/image73.e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image" Target="../media/image85.wmf"/><Relationship Id="rId7" Type="http://schemas.openxmlformats.org/officeDocument/2006/relationships/image" Target="../media/image88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Relationship Id="rId6" Type="http://schemas.openxmlformats.org/officeDocument/2006/relationships/image" Target="../media/image87.wmf"/><Relationship Id="rId5" Type="http://schemas.openxmlformats.org/officeDocument/2006/relationships/image" Target="../media/image86.wmf"/><Relationship Id="rId4" Type="http://schemas.openxmlformats.org/officeDocument/2006/relationships/image" Target="../media/image8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image" Target="../media/image90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2D831-27D1-4804-BBE6-E7E773617FD4}" type="datetimeFigureOut">
              <a:rPr lang="en-IN" smtClean="0"/>
              <a:pPr/>
              <a:t>11-12-2021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C9D2F-5FCE-4B4F-80E6-E39EED6BD8E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9762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C9D2F-5FCE-4B4F-80E6-E39EED6BD8E1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307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C5F2175-E8C0-4E96-800D-A1798E04EECC}" type="slidenum">
              <a:rPr lang="en-US" altLang="en-US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133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9818554-9B14-4730-8378-905666842CE0}" type="slidenum">
              <a:rPr lang="en-US" altLang="en-US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0948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7D15DC6-40DD-4D21-AD4A-27D6302A721C}" type="slidenum">
              <a:rPr lang="en-US" altLang="en-US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I : the expected information needed to classify a given sample</a:t>
            </a:r>
          </a:p>
          <a:p>
            <a:r>
              <a:rPr lang="en-US" altLang="en-US" dirty="0" smtClean="0"/>
              <a:t>E (entropy) : expected information based on the partitioning into subsets by A</a:t>
            </a:r>
          </a:p>
          <a:p>
            <a:r>
              <a:rPr lang="en-US" alt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710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88397BEE-336C-45BE-A2E7-64BC4FAD621A}" type="slidenum">
              <a:rPr lang="en-US" altLang="en-US">
                <a:latin typeface="Times New Roman" panose="02020603050405020304" pitchFamily="18" charset="0"/>
              </a:rPr>
              <a:pPr/>
              <a:t>76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35002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8CC031CF-A6C7-4DDD-B9CB-C7DE636DF565}" type="slidenum">
              <a:rPr lang="en-US" altLang="en-US">
                <a:latin typeface="Times New Roman" panose="02020603050405020304" pitchFamily="18" charset="0"/>
              </a:rPr>
              <a:pPr/>
              <a:t>81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87481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F48ADFC-DC2E-44C4-B366-762EE97C6139}" type="slidenum">
              <a:rPr lang="en-US" altLang="en-US">
                <a:latin typeface="Times New Roman" panose="02020603050405020304" pitchFamily="18" charset="0"/>
              </a:rPr>
              <a:pPr/>
              <a:t>86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86713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FDFBE81-FB46-4F36-A420-210E028586AA}" type="slidenum">
              <a:rPr lang="en-US" altLang="en-US">
                <a:latin typeface="Times New Roman" panose="02020603050405020304" pitchFamily="18" charset="0"/>
              </a:rPr>
              <a:pPr/>
              <a:t>95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15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5800"/>
            <a:ext cx="4568825" cy="3427413"/>
          </a:xfrm>
          <a:solidFill>
            <a:srgbClr val="FFFFFF"/>
          </a:solidFill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884" tIns="44943" rIns="89884" bIns="44943"/>
          <a:lstStyle/>
          <a:p>
            <a:r>
              <a:rPr lang="en-US" sz="1200" dirty="0" smtClean="0"/>
              <a:t>Usually, the given data set is divided into training and test sets, with training set used to build the model and test set used to validate it.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736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4364FB-6018-4A0D-A364-779B7D456679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2800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6013" y="703263"/>
            <a:ext cx="4630737" cy="347345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416425"/>
            <a:ext cx="5029200" cy="41846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512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0A9FD0C-4C03-425F-A28B-2F700D81C579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67209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0ED3DC5-7445-483A-872F-D75CE52DDA81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05006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34EBB0C-6445-45C2-9A08-77968489498D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09610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629203-AB65-4ADB-9E8F-2139E0036C6D}" type="slidenum">
              <a:rPr lang="en-US" altLang="en-US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6702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B652B8-7B34-4530-9FA0-7FE334E7DAB7}" type="slidenum">
              <a:rPr lang="en-US" altLang="en-US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0503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F89171-3371-4AE3-B731-769D4CAEDD5E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2820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6013" y="703263"/>
            <a:ext cx="4630737" cy="347345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416425"/>
            <a:ext cx="5029200" cy="41846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056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6" name="Picture 25" descr="BITS_university_logo_whitever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/>
        </p:blipFill>
        <p:spPr>
          <a:xfrm>
            <a:off x="76200" y="3352800"/>
            <a:ext cx="2057400" cy="1980000"/>
          </a:xfrm>
          <a:prstGeom prst="rect">
            <a:avLst/>
          </a:prstGeom>
        </p:spPr>
      </p:pic>
      <p:sp>
        <p:nvSpPr>
          <p:cNvPr id="30" name="TextBox 29"/>
          <p:cNvSpPr txBox="1"/>
          <p:nvPr userDrawn="1"/>
        </p:nvSpPr>
        <p:spPr>
          <a:xfrm>
            <a:off x="-76200" y="52578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152400" y="566660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2514600" y="3810000"/>
            <a:ext cx="6019800" cy="1524000"/>
          </a:xfrm>
        </p:spPr>
        <p:txBody>
          <a:bodyPr anchor="ctr"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Please enter the presentation title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14600" y="5410200"/>
            <a:ext cx="6019800" cy="533400"/>
          </a:xfrm>
        </p:spPr>
        <p:txBody>
          <a:bodyPr anchor="b" anchorCtr="0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Presenter details comes here</a:t>
            </a:r>
          </a:p>
          <a:p>
            <a:pPr lvl="0"/>
            <a:r>
              <a:rPr lang="en-GB" dirty="0" smtClean="0"/>
              <a:t>Date and other details can come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4600" y="3810000"/>
            <a:ext cx="6019800" cy="1524000"/>
          </a:xfrm>
        </p:spPr>
        <p:txBody>
          <a:bodyPr anchor="ctr"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Please enter the presentation title here</a:t>
            </a:r>
            <a:endParaRPr lang="en-US" dirty="0"/>
          </a:p>
        </p:txBody>
      </p:sp>
      <p:pic>
        <p:nvPicPr>
          <p:cNvPr id="13" name="Picture 12" descr="BITS_university_logo_whitever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/>
        </p:blipFill>
        <p:spPr>
          <a:xfrm>
            <a:off x="76200" y="3352800"/>
            <a:ext cx="2057400" cy="1980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-76200" y="52578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52400" y="566660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</p:spTree>
    <p:extLst>
      <p:ext uri="{BB962C8B-B14F-4D97-AF65-F5344CB8AC3E}">
        <p14:creationId xmlns:p14="http://schemas.microsoft.com/office/powerpoint/2010/main" val="113624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0" y="4282182"/>
            <a:ext cx="9144000" cy="25758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Topic headings here </a:t>
            </a:r>
          </a:p>
          <a:p>
            <a:pPr lvl="0"/>
            <a:r>
              <a:rPr lang="en-US" dirty="0" smtClean="0"/>
              <a:t>(separator - can run in two lines)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58000" y="7620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086600" y="117080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  <a:endParaRPr kumimoji="0" lang="en-GB" sz="2400" u="none" strike="noStrike" kern="1200" cap="none" spc="0" normalizeH="0" noProof="0" dirty="0" smtClean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 smtClean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/>
          <p:nvPr userDrawn="1"/>
        </p:nvGrpSpPr>
        <p:grpSpPr>
          <a:xfrm>
            <a:off x="2083888" y="6550671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4" name="Group 18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22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  <a:endParaRPr kumimoji="0" lang="en-GB" sz="2400" u="none" strike="noStrike" kern="1200" cap="none" spc="0" normalizeH="0" noProof="0" dirty="0" smtClean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 smtClean="0"/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 hasCustomPrompt="1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  <a:endParaRPr kumimoji="0" lang="en-GB" sz="2400" u="none" strike="noStrike" kern="1200" cap="none" spc="0" normalizeH="0" noProof="0" dirty="0" smtClean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 userDrawn="1"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19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28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10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15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7" name="Rectangle 1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" name="Picture 19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5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Group 10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8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13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8" name="Picture 17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algn="ctr"/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fld id="{67F776DB-C4B4-46F1-926D-41EFCFC3A86A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>
            <a:normAutofit/>
          </a:bodyPr>
          <a:lstStyle>
            <a:lvl1pPr algn="l">
              <a:defRPr sz="1800" b="1" spc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19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24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26" name="Rectangle 25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9" name="Picture 28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31" name="TextBox 30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 hasCustomPrompt="1"/>
          </p:nvPr>
        </p:nvSpPr>
        <p:spPr>
          <a:xfrm rot="5400000">
            <a:off x="5410200" y="2743200"/>
            <a:ext cx="58674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7"/>
          <p:cNvGrpSpPr/>
          <p:nvPr userDrawn="1"/>
        </p:nvGrpSpPr>
        <p:grpSpPr>
          <a:xfrm rot="5400000">
            <a:off x="5006340" y="2567940"/>
            <a:ext cx="5181600" cy="45719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 rot="5400000">
            <a:off x="-758715" y="1131248"/>
            <a:ext cx="2193193" cy="692697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 rot="5400000">
            <a:off x="-2794428" y="3808884"/>
            <a:ext cx="5867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</a:t>
            </a:r>
            <a:r>
              <a:rPr lang="en-US" sz="1100" dirty="0" err="1" smtClean="0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pic>
        <p:nvPicPr>
          <p:cNvPr id="8" name="Picture 7" descr="Picture 7.png"/>
          <p:cNvPicPr>
            <a:picLocks noChangeAspect="1"/>
          </p:cNvPicPr>
          <p:nvPr userDrawn="1"/>
        </p:nvPicPr>
        <p:blipFill>
          <a:blip r:embed="rId13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C8D7E44-7D4F-4942-A8C9-2DF6BF8399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8.wmf"/><Relationship Id="rId4" Type="http://schemas.openxmlformats.org/officeDocument/2006/relationships/image" Target="../media/image17.wmf"/><Relationship Id="rId9" Type="http://schemas.openxmlformats.org/officeDocument/2006/relationships/image" Target="../media/image20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1.wmf"/><Relationship Id="rId4" Type="http://schemas.openxmlformats.org/officeDocument/2006/relationships/oleObject" Target="../embeddings/Microsoft_Word_97_-_2003_Document1.doc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1.wmf"/><Relationship Id="rId4" Type="http://schemas.openxmlformats.org/officeDocument/2006/relationships/oleObject" Target="../embeddings/Microsoft_Word_97_-_2003_Document2.doc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2.wmf"/><Relationship Id="rId4" Type="http://schemas.openxmlformats.org/officeDocument/2006/relationships/oleObject" Target="../embeddings/Microsoft_Word_97_-_2003_Document3.doc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2.wmf"/><Relationship Id="rId4" Type="http://schemas.openxmlformats.org/officeDocument/2006/relationships/oleObject" Target="../embeddings/Microsoft_Word_97_-_2003_Document4.doc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3.wmf"/><Relationship Id="rId4" Type="http://schemas.openxmlformats.org/officeDocument/2006/relationships/oleObject" Target="../embeddings/Microsoft_Word_97_-_2003_Document5.doc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3.wmf"/><Relationship Id="rId4" Type="http://schemas.openxmlformats.org/officeDocument/2006/relationships/oleObject" Target="../embeddings/Microsoft_Word_97_-_2003_Document6.doc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4.wmf"/><Relationship Id="rId4" Type="http://schemas.openxmlformats.org/officeDocument/2006/relationships/oleObject" Target="../embeddings/Microsoft_Word_97_-_2003_Document7.doc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4.wmf"/><Relationship Id="rId4" Type="http://schemas.openxmlformats.org/officeDocument/2006/relationships/oleObject" Target="../embeddings/Microsoft_Word_97_-_2003_Document8.doc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7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5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7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72.w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69.wmf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71.wmf"/><Relationship Id="rId5" Type="http://schemas.openxmlformats.org/officeDocument/2006/relationships/image" Target="../media/image68.emf"/><Relationship Id="rId15" Type="http://schemas.openxmlformats.org/officeDocument/2006/relationships/image" Target="../media/image73.e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70.wmf"/><Relationship Id="rId14" Type="http://schemas.openxmlformats.org/officeDocument/2006/relationships/oleObject" Target="../embeddings/oleObject23.bin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0.jpeg"/><Relationship Id="rId5" Type="http://schemas.openxmlformats.org/officeDocument/2006/relationships/image" Target="../media/image79.wmf"/><Relationship Id="rId4" Type="http://schemas.openxmlformats.org/officeDocument/2006/relationships/oleObject" Target="../embeddings/oleObject24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81.w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image" Target="../media/image81.wmf"/><Relationship Id="rId18" Type="http://schemas.openxmlformats.org/officeDocument/2006/relationships/oleObject" Target="../embeddings/Microsoft_Word_97_-_2003_Document13.doc"/><Relationship Id="rId3" Type="http://schemas.openxmlformats.org/officeDocument/2006/relationships/oleObject" Target="../embeddings/oleObject27.bin"/><Relationship Id="rId21" Type="http://schemas.openxmlformats.org/officeDocument/2006/relationships/oleObject" Target="../embeddings/Microsoft_Word_97_-_2003_Document14.doc"/><Relationship Id="rId7" Type="http://schemas.openxmlformats.org/officeDocument/2006/relationships/oleObject" Target="../embeddings/Microsoft_Word_97_-_2003_Document10.doc"/><Relationship Id="rId12" Type="http://schemas.openxmlformats.org/officeDocument/2006/relationships/oleObject" Target="../embeddings/oleObject30.bin"/><Relationship Id="rId17" Type="http://schemas.openxmlformats.org/officeDocument/2006/relationships/oleObject" Target="../embeddings/oleObject32.bin"/><Relationship Id="rId25" Type="http://schemas.openxmlformats.org/officeDocument/2006/relationships/image" Target="../media/image89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6.wmf"/><Relationship Id="rId20" Type="http://schemas.openxmlformats.org/officeDocument/2006/relationships/oleObject" Target="../embeddings/oleObject33.bin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85.wmf"/><Relationship Id="rId24" Type="http://schemas.openxmlformats.org/officeDocument/2006/relationships/oleObject" Target="../embeddings/Microsoft_Word_97_-_2003_Document15.doc"/><Relationship Id="rId5" Type="http://schemas.openxmlformats.org/officeDocument/2006/relationships/image" Target="../media/image83.wmf"/><Relationship Id="rId15" Type="http://schemas.openxmlformats.org/officeDocument/2006/relationships/oleObject" Target="../embeddings/Microsoft_Word_97_-_2003_Document12.doc"/><Relationship Id="rId23" Type="http://schemas.openxmlformats.org/officeDocument/2006/relationships/oleObject" Target="../embeddings/oleObject34.bin"/><Relationship Id="rId10" Type="http://schemas.openxmlformats.org/officeDocument/2006/relationships/oleObject" Target="../embeddings/Microsoft_Word_97_-_2003_Document11.doc"/><Relationship Id="rId19" Type="http://schemas.openxmlformats.org/officeDocument/2006/relationships/image" Target="../media/image87.wmf"/><Relationship Id="rId4" Type="http://schemas.openxmlformats.org/officeDocument/2006/relationships/oleObject" Target="../embeddings/Microsoft_Word_97_-_2003_Document9.doc"/><Relationship Id="rId9" Type="http://schemas.openxmlformats.org/officeDocument/2006/relationships/oleObject" Target="../embeddings/oleObject29.bin"/><Relationship Id="rId14" Type="http://schemas.openxmlformats.org/officeDocument/2006/relationships/oleObject" Target="../embeddings/oleObject31.bin"/><Relationship Id="rId22" Type="http://schemas.openxmlformats.org/officeDocument/2006/relationships/image" Target="../media/image88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Microsoft_Word_97_-_2003_Document1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90.wmf"/><Relationship Id="rId4" Type="http://schemas.openxmlformats.org/officeDocument/2006/relationships/oleObject" Target="../embeddings/Microsoft_Word_97_-_2003_Document16.doc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Microsoft_Word_97_-_2003_Document1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94.wmf"/><Relationship Id="rId5" Type="http://schemas.openxmlformats.org/officeDocument/2006/relationships/image" Target="../media/image92.wmf"/><Relationship Id="rId10" Type="http://schemas.openxmlformats.org/officeDocument/2006/relationships/oleObject" Target="../embeddings/Microsoft_Word_97_-_2003_Document20.doc"/><Relationship Id="rId4" Type="http://schemas.openxmlformats.org/officeDocument/2006/relationships/oleObject" Target="../embeddings/Microsoft_Word_97_-_2003_Document18.doc"/><Relationship Id="rId9" Type="http://schemas.openxmlformats.org/officeDocument/2006/relationships/oleObject" Target="../embeddings/oleObject39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7" Type="http://schemas.openxmlformats.org/officeDocument/2006/relationships/image" Target="../media/image9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95.emf"/><Relationship Id="rId4" Type="http://schemas.openxmlformats.org/officeDocument/2006/relationships/oleObject" Target="../embeddings/Microsoft_Word_97_-_2003_Document21.doc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79712" y="3501008"/>
            <a:ext cx="6696744" cy="1832992"/>
          </a:xfrm>
        </p:spPr>
        <p:txBody>
          <a:bodyPr/>
          <a:lstStyle/>
          <a:p>
            <a:r>
              <a:rPr lang="en-US" sz="3600" dirty="0" smtClean="0"/>
              <a:t>Classification &amp;Prediction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267744" y="5410200"/>
            <a:ext cx="6266656" cy="533400"/>
          </a:xfrm>
        </p:spPr>
        <p:txBody>
          <a:bodyPr/>
          <a:lstStyle/>
          <a:p>
            <a:r>
              <a:rPr lang="en-US" dirty="0" smtClean="0"/>
              <a:t>Vijayalakshmi Anand</a:t>
            </a:r>
          </a:p>
        </p:txBody>
      </p:sp>
    </p:spTree>
    <p:extLst>
      <p:ext uri="{BB962C8B-B14F-4D97-AF65-F5344CB8AC3E}">
        <p14:creationId xmlns:p14="http://schemas.microsoft.com/office/powerpoint/2010/main" val="144564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9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548680"/>
            <a:ext cx="7886700" cy="536648"/>
          </a:xfrm>
        </p:spPr>
        <p:txBody>
          <a:bodyPr anchor="ctr"/>
          <a:lstStyle/>
          <a:p>
            <a:r>
              <a:rPr lang="en-US" altLang="en-US" b="1" dirty="0"/>
              <a:t>Supervised vs. Unsupervised Learning</a:t>
            </a:r>
          </a:p>
        </p:txBody>
      </p:sp>
      <p:sp>
        <p:nvSpPr>
          <p:cNvPr id="1278979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484784"/>
            <a:ext cx="8208912" cy="49736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en-US" dirty="0"/>
              <a:t>Supervised learning (classification)</a:t>
            </a:r>
          </a:p>
          <a:p>
            <a:pPr lvl="1"/>
            <a:r>
              <a:rPr lang="en-US" altLang="en-US" dirty="0"/>
              <a:t>Supervision: The training data (observations, measurements, etc.) are accompanied by labels indicating the class of the observations</a:t>
            </a:r>
          </a:p>
          <a:p>
            <a:pPr lvl="1"/>
            <a:r>
              <a:rPr lang="en-US" altLang="en-US" dirty="0"/>
              <a:t>New data is classified based on the training set</a:t>
            </a:r>
          </a:p>
          <a:p>
            <a:r>
              <a:rPr lang="en-US" altLang="en-US" dirty="0"/>
              <a:t>Unsupervised learning (clustering)</a:t>
            </a:r>
          </a:p>
          <a:p>
            <a:pPr lvl="1"/>
            <a:r>
              <a:rPr lang="en-US" altLang="en-US" dirty="0"/>
              <a:t>The class labels of training data is unknown</a:t>
            </a:r>
          </a:p>
          <a:p>
            <a:pPr lvl="1"/>
            <a:r>
              <a:rPr lang="en-US" altLang="en-US" dirty="0"/>
              <a:t>Given a set of measurements, observations, etc. with the aim of establishing the existence of classes or clusters in the data</a:t>
            </a:r>
          </a:p>
        </p:txBody>
      </p:sp>
    </p:spTree>
    <p:extLst>
      <p:ext uri="{BB962C8B-B14F-4D97-AF65-F5344CB8AC3E}">
        <p14:creationId xmlns:p14="http://schemas.microsoft.com/office/powerpoint/2010/main" val="420743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b="1" dirty="0" smtClean="0"/>
              <a:t>Thank you </a:t>
            </a:r>
            <a:r>
              <a:rPr lang="en-IN" b="1" dirty="0" smtClean="0">
                <a:sym typeface="Wingdings" panose="05000000000000000000" pitchFamily="2" charset="2"/>
              </a:rPr>
              <a:t>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7787208" cy="489654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Q&amp;A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Suggestions / Feedback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97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 smtClean="0"/>
              <a:t>Classification—A Two-Step Process</a:t>
            </a:r>
            <a:r>
              <a:rPr lang="en-US" altLang="en-US" sz="2800" dirty="0" smtClean="0"/>
              <a:t> </a:t>
            </a:r>
            <a:endParaRPr lang="en-US" altLang="en-US" sz="320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423550" y="1449610"/>
            <a:ext cx="8162665" cy="4832318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 smtClean="0">
                <a:solidFill>
                  <a:schemeClr val="hlink"/>
                </a:solidFill>
              </a:rPr>
              <a:t>Model construction</a:t>
            </a:r>
            <a:r>
              <a:rPr lang="en-US" altLang="en-US" dirty="0" smtClean="0"/>
              <a:t>: describing a set of predetermined classes</a:t>
            </a:r>
          </a:p>
          <a:p>
            <a:pPr lvl="1" eaLnBrk="1" hangingPunct="1"/>
            <a:r>
              <a:rPr lang="en-US" altLang="en-US" dirty="0" smtClean="0"/>
              <a:t>Each tuple/sample is assumed to belong to a predefined class, as determined by the </a:t>
            </a:r>
            <a:r>
              <a:rPr lang="en-US" altLang="en-US" dirty="0" smtClean="0">
                <a:solidFill>
                  <a:schemeClr val="hlink"/>
                </a:solidFill>
              </a:rPr>
              <a:t>class label attribute</a:t>
            </a:r>
          </a:p>
          <a:p>
            <a:pPr lvl="1" eaLnBrk="1" hangingPunct="1"/>
            <a:r>
              <a:rPr lang="en-US" altLang="en-US" dirty="0" smtClean="0"/>
              <a:t>The set of tuples and their associated class labels, used for model construction is </a:t>
            </a:r>
            <a:r>
              <a:rPr lang="en-US" altLang="en-US" dirty="0" smtClean="0">
                <a:solidFill>
                  <a:schemeClr val="hlink"/>
                </a:solidFill>
              </a:rPr>
              <a:t>training set</a:t>
            </a:r>
          </a:p>
          <a:p>
            <a:pPr lvl="1" eaLnBrk="1" hangingPunct="1"/>
            <a:r>
              <a:rPr lang="en-US" altLang="en-US" dirty="0" smtClean="0"/>
              <a:t>The model is represented as classification rules, decision trees, or mathematical formulae</a:t>
            </a:r>
          </a:p>
        </p:txBody>
      </p:sp>
    </p:spTree>
    <p:extLst>
      <p:ext uri="{BB962C8B-B14F-4D97-AF65-F5344CB8AC3E}">
        <p14:creationId xmlns:p14="http://schemas.microsoft.com/office/powerpoint/2010/main" val="22955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hlink"/>
                </a:solidFill>
              </a:rPr>
              <a:t>Model usage</a:t>
            </a:r>
            <a:r>
              <a:rPr lang="en-US" altLang="en-US" dirty="0"/>
              <a:t>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 smtClean="0"/>
              <a:t>for </a:t>
            </a:r>
            <a:r>
              <a:rPr lang="en-US" altLang="en-US" dirty="0"/>
              <a:t>classifying future or unknown objects</a:t>
            </a:r>
          </a:p>
          <a:p>
            <a:pPr lvl="1"/>
            <a:r>
              <a:rPr lang="en-US" altLang="en-US" dirty="0">
                <a:solidFill>
                  <a:schemeClr val="hlink"/>
                </a:solidFill>
              </a:rPr>
              <a:t>Estimate accuracy</a:t>
            </a:r>
            <a:r>
              <a:rPr lang="en-US" altLang="en-US" dirty="0"/>
              <a:t> of the model</a:t>
            </a:r>
          </a:p>
          <a:p>
            <a:pPr lvl="2"/>
            <a:r>
              <a:rPr lang="en-US" altLang="en-US" dirty="0"/>
              <a:t>The known label of test sample is compared with the classified result from the model</a:t>
            </a:r>
          </a:p>
          <a:p>
            <a:pPr lvl="2"/>
            <a:r>
              <a:rPr lang="en-US" altLang="en-US" dirty="0">
                <a:solidFill>
                  <a:schemeClr val="hlink"/>
                </a:solidFill>
              </a:rPr>
              <a:t>Accuracy</a:t>
            </a:r>
            <a:r>
              <a:rPr lang="en-US" altLang="en-US" dirty="0"/>
              <a:t> rate is the percentage of test set samples that are correctly classified by the model</a:t>
            </a:r>
          </a:p>
          <a:p>
            <a:pPr lvl="2"/>
            <a:r>
              <a:rPr lang="en-US" altLang="en-US" dirty="0">
                <a:solidFill>
                  <a:schemeClr val="hlink"/>
                </a:solidFill>
              </a:rPr>
              <a:t>Test set</a:t>
            </a:r>
            <a:r>
              <a:rPr lang="en-US" altLang="en-US" dirty="0"/>
              <a:t> is independent of training set (otherwise overfitting) </a:t>
            </a:r>
          </a:p>
          <a:p>
            <a:pPr lvl="1"/>
            <a:r>
              <a:rPr lang="en-US" altLang="en-US" dirty="0"/>
              <a:t>If the accuracy is acceptable, use the model to </a:t>
            </a:r>
            <a:r>
              <a:rPr lang="en-US" altLang="en-US" dirty="0">
                <a:solidFill>
                  <a:schemeClr val="hlink"/>
                </a:solidFill>
              </a:rPr>
              <a:t>classify new data</a:t>
            </a:r>
          </a:p>
          <a:p>
            <a:r>
              <a:rPr lang="en-US" altLang="en-US" dirty="0"/>
              <a:t>Note: If </a:t>
            </a:r>
            <a:r>
              <a:rPr lang="en-US" altLang="en-US" i="1" dirty="0"/>
              <a:t>the test set </a:t>
            </a:r>
            <a:r>
              <a:rPr lang="en-US" altLang="en-US" dirty="0"/>
              <a:t>is used to select models, it is called </a:t>
            </a:r>
            <a:r>
              <a:rPr lang="en-US" altLang="en-US" dirty="0">
                <a:solidFill>
                  <a:srgbClr val="C00000"/>
                </a:solidFill>
              </a:rPr>
              <a:t>validation (test) set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646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en-US" dirty="0" smtClean="0"/>
              <a:t>Process (1): Model Construction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29" name="Group 3"/>
          <p:cNvGrpSpPr>
            <a:grpSpLocks/>
          </p:cNvGrpSpPr>
          <p:nvPr/>
        </p:nvGrpSpPr>
        <p:grpSpPr bwMode="auto">
          <a:xfrm>
            <a:off x="2036763" y="1774825"/>
            <a:ext cx="1698625" cy="1506538"/>
            <a:chOff x="1283" y="1118"/>
            <a:chExt cx="1070" cy="949"/>
          </a:xfrm>
        </p:grpSpPr>
        <p:pic>
          <p:nvPicPr>
            <p:cNvPr id="1041" name="Picture 4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" y="1118"/>
              <a:ext cx="107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2" name="Rectangle 5"/>
            <p:cNvSpPr>
              <a:spLocks noChangeArrowheads="1"/>
            </p:cNvSpPr>
            <p:nvPr/>
          </p:nvSpPr>
          <p:spPr bwMode="auto">
            <a:xfrm>
              <a:off x="1347" y="1427"/>
              <a:ext cx="934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Training</a:t>
              </a:r>
            </a:p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Data</a:t>
              </a:r>
            </a:p>
          </p:txBody>
        </p:sp>
      </p:grpSp>
      <p:graphicFrame>
        <p:nvGraphicFramePr>
          <p:cNvPr id="1026" name="Object 0"/>
          <p:cNvGraphicFramePr>
            <a:graphicFrameLocks/>
          </p:cNvGraphicFramePr>
          <p:nvPr/>
        </p:nvGraphicFramePr>
        <p:xfrm>
          <a:off x="288925" y="3825875"/>
          <a:ext cx="5437188" cy="249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7" name="Worksheet" r:id="rId5" imgW="5437188" imgH="2495550" progId="Excel.Sheet.8">
                  <p:embed/>
                </p:oleObj>
              </mc:Choice>
              <mc:Fallback>
                <p:oleObj name="Worksheet" r:id="rId5" imgW="5437188" imgH="249555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" y="3825875"/>
                        <a:ext cx="5437188" cy="2495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Line 7"/>
          <p:cNvSpPr>
            <a:spLocks noChangeShapeType="1"/>
          </p:cNvSpPr>
          <p:nvPr/>
        </p:nvSpPr>
        <p:spPr bwMode="auto">
          <a:xfrm flipH="1">
            <a:off x="306388" y="3111500"/>
            <a:ext cx="1644650" cy="7000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1" name="Line 8"/>
          <p:cNvSpPr>
            <a:spLocks noChangeShapeType="1"/>
          </p:cNvSpPr>
          <p:nvPr/>
        </p:nvSpPr>
        <p:spPr bwMode="auto">
          <a:xfrm>
            <a:off x="3736975" y="3111500"/>
            <a:ext cx="2025650" cy="7000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6481763" y="1622425"/>
            <a:ext cx="1870075" cy="835025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2400">
                <a:latin typeface="Times New Roman" panose="02020603050405020304" pitchFamily="18" charset="0"/>
              </a:rPr>
              <a:t>Classification</a:t>
            </a:r>
          </a:p>
          <a:p>
            <a:pPr algn="ctr"/>
            <a:r>
              <a:rPr lang="en-US" altLang="en-US" sz="2400">
                <a:latin typeface="Times New Roman" panose="02020603050405020304" pitchFamily="18" charset="0"/>
              </a:rPr>
              <a:t>Algorithms</a:t>
            </a:r>
          </a:p>
        </p:txBody>
      </p:sp>
      <p:sp>
        <p:nvSpPr>
          <p:cNvPr id="1033" name="AutoShape 10"/>
          <p:cNvSpPr>
            <a:spLocks noChangeArrowheads="1"/>
          </p:cNvSpPr>
          <p:nvPr/>
        </p:nvSpPr>
        <p:spPr bwMode="auto">
          <a:xfrm rot="-1140000">
            <a:off x="4235450" y="2074863"/>
            <a:ext cx="1657350" cy="484187"/>
          </a:xfrm>
          <a:prstGeom prst="rightArrow">
            <a:avLst>
              <a:gd name="adj1" fmla="val 50000"/>
              <a:gd name="adj2" fmla="val 85606"/>
            </a:avLst>
          </a:prstGeom>
          <a:solidFill>
            <a:srgbClr val="2597B8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5948363" y="5311775"/>
            <a:ext cx="3008312" cy="120015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400" dirty="0">
                <a:latin typeface="Times New Roman" panose="02020603050405020304" pitchFamily="18" charset="0"/>
              </a:rPr>
              <a:t>IF rank = ‘professor’</a:t>
            </a:r>
          </a:p>
          <a:p>
            <a:r>
              <a:rPr lang="en-US" altLang="en-US" sz="2400" dirty="0">
                <a:latin typeface="Times New Roman" panose="02020603050405020304" pitchFamily="18" charset="0"/>
              </a:rPr>
              <a:t>OR years &gt; 6</a:t>
            </a:r>
          </a:p>
          <a:p>
            <a:r>
              <a:rPr lang="en-US" altLang="en-US" sz="2400" dirty="0">
                <a:latin typeface="Times New Roman" panose="02020603050405020304" pitchFamily="18" charset="0"/>
              </a:rPr>
              <a:t>THEN tenured = ‘yes’ </a:t>
            </a:r>
          </a:p>
        </p:txBody>
      </p:sp>
      <p:grpSp>
        <p:nvGrpSpPr>
          <p:cNvPr id="1035" name="Group 12"/>
          <p:cNvGrpSpPr>
            <a:grpSpLocks/>
          </p:cNvGrpSpPr>
          <p:nvPr/>
        </p:nvGrpSpPr>
        <p:grpSpPr bwMode="auto">
          <a:xfrm>
            <a:off x="6478588" y="3216275"/>
            <a:ext cx="1889125" cy="1506538"/>
            <a:chOff x="4081" y="2026"/>
            <a:chExt cx="1190" cy="949"/>
          </a:xfrm>
        </p:grpSpPr>
        <p:pic>
          <p:nvPicPr>
            <p:cNvPr id="1039" name="Picture 13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" y="2026"/>
              <a:ext cx="119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0" name="Rectangle 14"/>
            <p:cNvSpPr>
              <a:spLocks noChangeArrowheads="1"/>
            </p:cNvSpPr>
            <p:nvPr/>
          </p:nvSpPr>
          <p:spPr bwMode="auto">
            <a:xfrm>
              <a:off x="4245" y="2306"/>
              <a:ext cx="851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Classifier</a:t>
              </a:r>
            </a:p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(Model)</a:t>
              </a:r>
            </a:p>
          </p:txBody>
        </p:sp>
      </p:grpSp>
      <p:sp>
        <p:nvSpPr>
          <p:cNvPr id="1036" name="Line 15"/>
          <p:cNvSpPr>
            <a:spLocks noChangeShapeType="1"/>
          </p:cNvSpPr>
          <p:nvPr/>
        </p:nvSpPr>
        <p:spPr bwMode="auto">
          <a:xfrm flipH="1">
            <a:off x="5946775" y="4621213"/>
            <a:ext cx="531813" cy="714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" name="Line 16"/>
          <p:cNvSpPr>
            <a:spLocks noChangeShapeType="1"/>
          </p:cNvSpPr>
          <p:nvPr/>
        </p:nvSpPr>
        <p:spPr bwMode="auto">
          <a:xfrm>
            <a:off x="8369300" y="4543425"/>
            <a:ext cx="577850" cy="7905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8" name="AutoShape 17"/>
          <p:cNvSpPr>
            <a:spLocks noChangeArrowheads="1"/>
          </p:cNvSpPr>
          <p:nvPr/>
        </p:nvSpPr>
        <p:spPr bwMode="auto">
          <a:xfrm>
            <a:off x="7143750" y="2576513"/>
            <a:ext cx="546100" cy="592137"/>
          </a:xfrm>
          <a:prstGeom prst="downArrow">
            <a:avLst>
              <a:gd name="adj1" fmla="val 50000"/>
              <a:gd name="adj2" fmla="val 27118"/>
            </a:avLst>
          </a:prstGeom>
          <a:solidFill>
            <a:srgbClr val="2597B8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867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>
            <a:normAutofit fontScale="90000"/>
          </a:bodyPr>
          <a:lstStyle/>
          <a:p>
            <a:pPr eaLnBrk="1" hangingPunct="1"/>
            <a:r>
              <a:rPr lang="en-US" altLang="en-US" smtClean="0"/>
              <a:t>Process (2): Using the Model in Prediction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053" name="Group 3"/>
          <p:cNvGrpSpPr>
            <a:grpSpLocks/>
          </p:cNvGrpSpPr>
          <p:nvPr/>
        </p:nvGrpSpPr>
        <p:grpSpPr bwMode="auto">
          <a:xfrm>
            <a:off x="4445000" y="1570038"/>
            <a:ext cx="1889125" cy="1506537"/>
            <a:chOff x="2800" y="989"/>
            <a:chExt cx="1190" cy="949"/>
          </a:xfrm>
        </p:grpSpPr>
        <p:pic>
          <p:nvPicPr>
            <p:cNvPr id="2070" name="Picture 4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0" y="989"/>
              <a:ext cx="119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71" name="Rectangle 5"/>
            <p:cNvSpPr>
              <a:spLocks noChangeArrowheads="1"/>
            </p:cNvSpPr>
            <p:nvPr/>
          </p:nvSpPr>
          <p:spPr bwMode="auto">
            <a:xfrm>
              <a:off x="2964" y="1384"/>
              <a:ext cx="8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Classifier</a:t>
              </a:r>
            </a:p>
          </p:txBody>
        </p:sp>
      </p:grpSp>
      <p:grpSp>
        <p:nvGrpSpPr>
          <p:cNvPr id="2054" name="Group 6"/>
          <p:cNvGrpSpPr>
            <a:grpSpLocks/>
          </p:cNvGrpSpPr>
          <p:nvPr/>
        </p:nvGrpSpPr>
        <p:grpSpPr bwMode="auto">
          <a:xfrm>
            <a:off x="2157413" y="2735263"/>
            <a:ext cx="1698625" cy="1506537"/>
            <a:chOff x="1359" y="1723"/>
            <a:chExt cx="1070" cy="949"/>
          </a:xfrm>
        </p:grpSpPr>
        <p:pic>
          <p:nvPicPr>
            <p:cNvPr id="2068" name="Picture 7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" y="1723"/>
              <a:ext cx="107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9" name="Rectangle 8"/>
            <p:cNvSpPr>
              <a:spLocks noChangeArrowheads="1"/>
            </p:cNvSpPr>
            <p:nvPr/>
          </p:nvSpPr>
          <p:spPr bwMode="auto">
            <a:xfrm>
              <a:off x="1423" y="2032"/>
              <a:ext cx="934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Testing</a:t>
              </a:r>
            </a:p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Data</a:t>
              </a:r>
            </a:p>
          </p:txBody>
        </p:sp>
      </p:grpSp>
      <p:graphicFrame>
        <p:nvGraphicFramePr>
          <p:cNvPr id="2050" name="Object 1024"/>
          <p:cNvGraphicFramePr>
            <a:graphicFrameLocks/>
          </p:cNvGraphicFramePr>
          <p:nvPr/>
        </p:nvGraphicFramePr>
        <p:xfrm>
          <a:off x="457200" y="4800600"/>
          <a:ext cx="5438775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0" name="Worksheet" r:id="rId6" imgW="5438775" imgH="1765300" progId="Excel.Sheet.8">
                  <p:embed/>
                </p:oleObj>
              </mc:Choice>
              <mc:Fallback>
                <p:oleObj name="Worksheet" r:id="rId6" imgW="5438775" imgH="17653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800600"/>
                        <a:ext cx="5438775" cy="176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Line 10"/>
          <p:cNvSpPr>
            <a:spLocks noChangeShapeType="1"/>
          </p:cNvSpPr>
          <p:nvPr/>
        </p:nvSpPr>
        <p:spPr bwMode="auto">
          <a:xfrm flipH="1">
            <a:off x="427038" y="4071938"/>
            <a:ext cx="1644650" cy="7000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Line 11"/>
          <p:cNvSpPr>
            <a:spLocks noChangeShapeType="1"/>
          </p:cNvSpPr>
          <p:nvPr/>
        </p:nvSpPr>
        <p:spPr bwMode="auto">
          <a:xfrm>
            <a:off x="3857625" y="4071938"/>
            <a:ext cx="2025650" cy="7000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AutoShape 12"/>
          <p:cNvSpPr>
            <a:spLocks noChangeArrowheads="1"/>
          </p:cNvSpPr>
          <p:nvPr/>
        </p:nvSpPr>
        <p:spPr bwMode="auto">
          <a:xfrm>
            <a:off x="7793038" y="5000625"/>
            <a:ext cx="546100" cy="592138"/>
          </a:xfrm>
          <a:prstGeom prst="downArrow">
            <a:avLst>
              <a:gd name="adj1" fmla="val 50000"/>
              <a:gd name="adj2" fmla="val 27118"/>
            </a:avLst>
          </a:prstGeom>
          <a:solidFill>
            <a:srgbClr val="2597B8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58" name="Freeform 13"/>
          <p:cNvSpPr>
            <a:spLocks/>
          </p:cNvSpPr>
          <p:nvPr/>
        </p:nvSpPr>
        <p:spPr bwMode="auto">
          <a:xfrm>
            <a:off x="6523038" y="2173288"/>
            <a:ext cx="941387" cy="766762"/>
          </a:xfrm>
          <a:custGeom>
            <a:avLst/>
            <a:gdLst>
              <a:gd name="T0" fmla="*/ 0 w 593"/>
              <a:gd name="T1" fmla="*/ 2147483647 h 483"/>
              <a:gd name="T2" fmla="*/ 2147483647 w 593"/>
              <a:gd name="T3" fmla="*/ 0 h 483"/>
              <a:gd name="T4" fmla="*/ 2147483647 w 593"/>
              <a:gd name="T5" fmla="*/ 2147483647 h 483"/>
              <a:gd name="T6" fmla="*/ 2147483647 w 593"/>
              <a:gd name="T7" fmla="*/ 2147483647 h 483"/>
              <a:gd name="T8" fmla="*/ 2147483647 w 593"/>
              <a:gd name="T9" fmla="*/ 2147483647 h 483"/>
              <a:gd name="T10" fmla="*/ 2147483647 w 593"/>
              <a:gd name="T11" fmla="*/ 2147483647 h 483"/>
              <a:gd name="T12" fmla="*/ 2147483647 w 593"/>
              <a:gd name="T13" fmla="*/ 2147483647 h 483"/>
              <a:gd name="T14" fmla="*/ 2147483647 w 593"/>
              <a:gd name="T15" fmla="*/ 2147483647 h 483"/>
              <a:gd name="T16" fmla="*/ 2147483647 w 593"/>
              <a:gd name="T17" fmla="*/ 2147483647 h 483"/>
              <a:gd name="T18" fmla="*/ 2147483647 w 593"/>
              <a:gd name="T19" fmla="*/ 2147483647 h 483"/>
              <a:gd name="T20" fmla="*/ 0 w 593"/>
              <a:gd name="T21" fmla="*/ 2147483647 h 48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93"/>
              <a:gd name="T34" fmla="*/ 0 h 483"/>
              <a:gd name="T35" fmla="*/ 593 w 593"/>
              <a:gd name="T36" fmla="*/ 483 h 48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93" h="483">
                <a:moveTo>
                  <a:pt x="0" y="34"/>
                </a:moveTo>
                <a:lnTo>
                  <a:pt x="200" y="0"/>
                </a:lnTo>
                <a:lnTo>
                  <a:pt x="159" y="58"/>
                </a:lnTo>
                <a:lnTo>
                  <a:pt x="515" y="306"/>
                </a:lnTo>
                <a:lnTo>
                  <a:pt x="555" y="248"/>
                </a:lnTo>
                <a:lnTo>
                  <a:pt x="592" y="448"/>
                </a:lnTo>
                <a:lnTo>
                  <a:pt x="392" y="482"/>
                </a:lnTo>
                <a:lnTo>
                  <a:pt x="433" y="424"/>
                </a:lnTo>
                <a:lnTo>
                  <a:pt x="77" y="176"/>
                </a:lnTo>
                <a:lnTo>
                  <a:pt x="37" y="234"/>
                </a:lnTo>
                <a:lnTo>
                  <a:pt x="0" y="34"/>
                </a:lnTo>
              </a:path>
            </a:pathLst>
          </a:custGeom>
          <a:solidFill>
            <a:srgbClr val="2597B8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059" name="Group 14"/>
          <p:cNvGrpSpPr>
            <a:grpSpLocks/>
          </p:cNvGrpSpPr>
          <p:nvPr/>
        </p:nvGrpSpPr>
        <p:grpSpPr bwMode="auto">
          <a:xfrm>
            <a:off x="6646863" y="3187700"/>
            <a:ext cx="1781175" cy="815975"/>
            <a:chOff x="4187" y="2008"/>
            <a:chExt cx="1122" cy="514"/>
          </a:xfrm>
        </p:grpSpPr>
        <p:pic>
          <p:nvPicPr>
            <p:cNvPr id="2066" name="Picture 15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7" y="2008"/>
              <a:ext cx="1122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7" name="Rectangle 16"/>
            <p:cNvSpPr>
              <a:spLocks noChangeArrowheads="1"/>
            </p:cNvSpPr>
            <p:nvPr/>
          </p:nvSpPr>
          <p:spPr bwMode="auto">
            <a:xfrm>
              <a:off x="4251" y="2180"/>
              <a:ext cx="98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Unseen Data</a:t>
              </a:r>
            </a:p>
          </p:txBody>
        </p:sp>
      </p:grpSp>
      <p:sp>
        <p:nvSpPr>
          <p:cNvPr id="2060" name="Rectangle 17"/>
          <p:cNvSpPr>
            <a:spLocks noChangeArrowheads="1"/>
          </p:cNvSpPr>
          <p:nvPr/>
        </p:nvSpPr>
        <p:spPr bwMode="auto">
          <a:xfrm>
            <a:off x="6305550" y="4262438"/>
            <a:ext cx="2454275" cy="4572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2400">
                <a:latin typeface="Times New Roman" panose="02020603050405020304" pitchFamily="18" charset="0"/>
              </a:rPr>
              <a:t>(Jeff, Professor, 4)</a:t>
            </a:r>
          </a:p>
        </p:txBody>
      </p:sp>
      <p:sp>
        <p:nvSpPr>
          <p:cNvPr id="2061" name="Line 18"/>
          <p:cNvSpPr>
            <a:spLocks noChangeShapeType="1"/>
          </p:cNvSpPr>
          <p:nvPr/>
        </p:nvSpPr>
        <p:spPr bwMode="auto">
          <a:xfrm flipH="1">
            <a:off x="6167438" y="3903663"/>
            <a:ext cx="471487" cy="3937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Line 19"/>
          <p:cNvSpPr>
            <a:spLocks noChangeShapeType="1"/>
          </p:cNvSpPr>
          <p:nvPr/>
        </p:nvSpPr>
        <p:spPr bwMode="auto">
          <a:xfrm>
            <a:off x="8448675" y="3903663"/>
            <a:ext cx="363538" cy="3492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3" name="Freeform 20"/>
          <p:cNvSpPr>
            <a:spLocks/>
          </p:cNvSpPr>
          <p:nvPr/>
        </p:nvSpPr>
        <p:spPr bwMode="auto">
          <a:xfrm>
            <a:off x="3360738" y="2032000"/>
            <a:ext cx="901700" cy="593725"/>
          </a:xfrm>
          <a:custGeom>
            <a:avLst/>
            <a:gdLst>
              <a:gd name="T0" fmla="*/ 2147483647 w 568"/>
              <a:gd name="T1" fmla="*/ 2147483647 h 374"/>
              <a:gd name="T2" fmla="*/ 2147483647 w 568"/>
              <a:gd name="T3" fmla="*/ 2147483647 h 374"/>
              <a:gd name="T4" fmla="*/ 2147483647 w 568"/>
              <a:gd name="T5" fmla="*/ 2147483647 h 374"/>
              <a:gd name="T6" fmla="*/ 2147483647 w 568"/>
              <a:gd name="T7" fmla="*/ 2147483647 h 374"/>
              <a:gd name="T8" fmla="*/ 2147483647 w 568"/>
              <a:gd name="T9" fmla="*/ 2147483647 h 374"/>
              <a:gd name="T10" fmla="*/ 0 w 568"/>
              <a:gd name="T11" fmla="*/ 2147483647 h 374"/>
              <a:gd name="T12" fmla="*/ 2147483647 w 568"/>
              <a:gd name="T13" fmla="*/ 2147483647 h 374"/>
              <a:gd name="T14" fmla="*/ 2147483647 w 568"/>
              <a:gd name="T15" fmla="*/ 2147483647 h 374"/>
              <a:gd name="T16" fmla="*/ 2147483647 w 568"/>
              <a:gd name="T17" fmla="*/ 2147483647 h 374"/>
              <a:gd name="T18" fmla="*/ 2147483647 w 568"/>
              <a:gd name="T19" fmla="*/ 0 h 374"/>
              <a:gd name="T20" fmla="*/ 2147483647 w 568"/>
              <a:gd name="T21" fmla="*/ 2147483647 h 37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68"/>
              <a:gd name="T34" fmla="*/ 0 h 374"/>
              <a:gd name="T35" fmla="*/ 568 w 568"/>
              <a:gd name="T36" fmla="*/ 374 h 37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68" h="374">
                <a:moveTo>
                  <a:pt x="567" y="59"/>
                </a:moveTo>
                <a:lnTo>
                  <a:pt x="503" y="220"/>
                </a:lnTo>
                <a:lnTo>
                  <a:pt x="478" y="165"/>
                </a:lnTo>
                <a:lnTo>
                  <a:pt x="138" y="318"/>
                </a:lnTo>
                <a:lnTo>
                  <a:pt x="163" y="373"/>
                </a:lnTo>
                <a:lnTo>
                  <a:pt x="0" y="314"/>
                </a:lnTo>
                <a:lnTo>
                  <a:pt x="64" y="153"/>
                </a:lnTo>
                <a:lnTo>
                  <a:pt x="89" y="208"/>
                </a:lnTo>
                <a:lnTo>
                  <a:pt x="429" y="55"/>
                </a:lnTo>
                <a:lnTo>
                  <a:pt x="404" y="0"/>
                </a:lnTo>
                <a:lnTo>
                  <a:pt x="567" y="59"/>
                </a:lnTo>
              </a:path>
            </a:pathLst>
          </a:custGeom>
          <a:solidFill>
            <a:srgbClr val="2597B8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064" name="Picture 21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13" y="5738813"/>
            <a:ext cx="7207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5" name="Rectangle 22"/>
          <p:cNvSpPr>
            <a:spLocks noChangeArrowheads="1"/>
          </p:cNvSpPr>
          <p:nvPr/>
        </p:nvSpPr>
        <p:spPr bwMode="auto">
          <a:xfrm>
            <a:off x="6221413" y="4959350"/>
            <a:ext cx="15255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2800">
                <a:latin typeface="Times New Roman" panose="02020603050405020304" pitchFamily="18" charset="0"/>
              </a:rPr>
              <a:t>Tenured?</a:t>
            </a:r>
          </a:p>
        </p:txBody>
      </p:sp>
    </p:spTree>
    <p:extLst>
      <p:ext uri="{BB962C8B-B14F-4D97-AF65-F5344CB8AC3E}">
        <p14:creationId xmlns:p14="http://schemas.microsoft.com/office/powerpoint/2010/main" val="248769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32656"/>
            <a:ext cx="4997398" cy="759752"/>
          </a:xfrm>
        </p:spPr>
        <p:txBody>
          <a:bodyPr anchor="ctr"/>
          <a:lstStyle/>
          <a:p>
            <a:r>
              <a:rPr lang="en-US" altLang="en-US" b="1" dirty="0"/>
              <a:t>Lazy vs. Eager Learning</a:t>
            </a:r>
          </a:p>
        </p:txBody>
      </p:sp>
      <p:sp>
        <p:nvSpPr>
          <p:cNvPr id="1377283" name="Rectangle 3"/>
          <p:cNvSpPr>
            <a:spLocks noGrp="1" noChangeArrowheads="1"/>
          </p:cNvSpPr>
          <p:nvPr>
            <p:ph idx="1"/>
          </p:nvPr>
        </p:nvSpPr>
        <p:spPr>
          <a:xfrm>
            <a:off x="555914" y="1556792"/>
            <a:ext cx="7886700" cy="475252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altLang="en-US" dirty="0"/>
              <a:t>Lazy vs. eager learning</a:t>
            </a:r>
          </a:p>
          <a:p>
            <a:pPr lvl="1"/>
            <a:r>
              <a:rPr lang="en-US" altLang="en-US" dirty="0"/>
              <a:t>Lazy learning (e.g., instance-based learning): Simply stores training data (or only minor processing) and waits until it is given a test tuple</a:t>
            </a:r>
          </a:p>
          <a:p>
            <a:pPr lvl="1"/>
            <a:r>
              <a:rPr lang="en-US" altLang="en-US" dirty="0"/>
              <a:t>Eager learning (the above discussed methods): Given a set of training set, constructs a classification model before receiving new (e.g., test) data to classify</a:t>
            </a:r>
          </a:p>
          <a:p>
            <a:r>
              <a:rPr lang="en-US" altLang="en-US" dirty="0"/>
              <a:t>Lazy: less time in training but more time in </a:t>
            </a:r>
            <a:r>
              <a:rPr lang="en-US" altLang="en-US" dirty="0" smtClean="0"/>
              <a:t>predicting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1785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2656"/>
            <a:ext cx="6840760" cy="880492"/>
          </a:xfrm>
        </p:spPr>
        <p:txBody>
          <a:bodyPr anchor="ctr"/>
          <a:lstStyle/>
          <a:p>
            <a:r>
              <a:rPr lang="en-US" altLang="en-US" b="1" dirty="0"/>
              <a:t>Lazy Learner: Instance-Based Methods</a:t>
            </a:r>
          </a:p>
        </p:txBody>
      </p:sp>
      <p:sp>
        <p:nvSpPr>
          <p:cNvPr id="1370115" name="Rectangle 3"/>
          <p:cNvSpPr>
            <a:spLocks noGrp="1" noChangeArrowheads="1"/>
          </p:cNvSpPr>
          <p:nvPr>
            <p:ph idx="1"/>
          </p:nvPr>
        </p:nvSpPr>
        <p:spPr>
          <a:xfrm>
            <a:off x="535130" y="1556792"/>
            <a:ext cx="8069317" cy="47525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en-US" dirty="0"/>
              <a:t>Instance-based learning: </a:t>
            </a:r>
          </a:p>
          <a:p>
            <a:pPr lvl="1"/>
            <a:r>
              <a:rPr lang="en-US" altLang="en-US" dirty="0"/>
              <a:t>Store training examples and delay the processing (“lazy evaluation”) until a new instance must be classified</a:t>
            </a:r>
          </a:p>
          <a:p>
            <a:r>
              <a:rPr lang="en-US" altLang="en-US" dirty="0"/>
              <a:t>Typical approaches</a:t>
            </a:r>
          </a:p>
          <a:p>
            <a:pPr lvl="1"/>
            <a:r>
              <a:rPr lang="en-US" altLang="en-US" dirty="0" smtClean="0"/>
              <a:t>K-Nearest neighbors</a:t>
            </a:r>
          </a:p>
          <a:p>
            <a:pPr lvl="1"/>
            <a:r>
              <a:rPr lang="en-US" altLang="en-US" dirty="0" smtClean="0"/>
              <a:t>Case based reasoning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5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636" y="332656"/>
            <a:ext cx="7416824" cy="1139188"/>
          </a:xfrm>
        </p:spPr>
        <p:txBody>
          <a:bodyPr anchor="ctr"/>
          <a:lstStyle/>
          <a:p>
            <a:r>
              <a:rPr lang="en-US" altLang="en-US" b="1" dirty="0" smtClean="0"/>
              <a:t>Evaluating </a:t>
            </a:r>
            <a:r>
              <a:rPr lang="en-US" altLang="en-US" b="1" dirty="0"/>
              <a:t>Classification Methods</a:t>
            </a:r>
          </a:p>
        </p:txBody>
      </p:sp>
      <p:sp>
        <p:nvSpPr>
          <p:cNvPr id="1281027" name="Rectangle 3"/>
          <p:cNvSpPr>
            <a:spLocks noGrp="1" noChangeArrowheads="1"/>
          </p:cNvSpPr>
          <p:nvPr>
            <p:ph idx="1"/>
          </p:nvPr>
        </p:nvSpPr>
        <p:spPr>
          <a:xfrm>
            <a:off x="555913" y="1471844"/>
            <a:ext cx="7886700" cy="4765467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r>
              <a:rPr lang="en-US" altLang="en-US" dirty="0"/>
              <a:t>Accuracy</a:t>
            </a:r>
          </a:p>
          <a:p>
            <a:pPr lvl="1"/>
            <a:r>
              <a:rPr lang="en-US" altLang="en-US" dirty="0"/>
              <a:t>classifier accuracy: predicting class label</a:t>
            </a:r>
          </a:p>
          <a:p>
            <a:pPr lvl="1"/>
            <a:r>
              <a:rPr lang="en-US" altLang="en-US" dirty="0"/>
              <a:t>predictor accuracy: guessing value of predicted attributes</a:t>
            </a:r>
          </a:p>
          <a:p>
            <a:r>
              <a:rPr lang="en-US" altLang="en-US" dirty="0"/>
              <a:t>Speed</a:t>
            </a:r>
          </a:p>
          <a:p>
            <a:pPr lvl="1"/>
            <a:r>
              <a:rPr lang="en-US" altLang="en-US" dirty="0"/>
              <a:t>time to construct the model (training time)</a:t>
            </a:r>
          </a:p>
          <a:p>
            <a:pPr lvl="1"/>
            <a:r>
              <a:rPr lang="en-US" altLang="en-US" dirty="0"/>
              <a:t>time to use the model (classification/prediction time)</a:t>
            </a:r>
          </a:p>
          <a:p>
            <a:r>
              <a:rPr lang="en-US" altLang="en-US" dirty="0"/>
              <a:t>Robustness: handling noise and missing values</a:t>
            </a:r>
          </a:p>
          <a:p>
            <a:r>
              <a:rPr lang="en-US" altLang="en-US" dirty="0"/>
              <a:t>Scalability: efficiency in disk-resident databases </a:t>
            </a:r>
          </a:p>
          <a:p>
            <a:r>
              <a:rPr lang="en-US" altLang="en-US" dirty="0"/>
              <a:t>Interpretability</a:t>
            </a:r>
          </a:p>
          <a:p>
            <a:pPr lvl="1"/>
            <a:r>
              <a:rPr lang="en-US" altLang="en-US" dirty="0"/>
              <a:t>understanding and insight provided by the model</a:t>
            </a:r>
          </a:p>
          <a:p>
            <a:r>
              <a:rPr lang="en-US" altLang="en-US" dirty="0"/>
              <a:t>Other measures, e.g., goodness of </a:t>
            </a:r>
            <a:r>
              <a:rPr lang="en-US" altLang="en-US" dirty="0" smtClean="0"/>
              <a:t>rules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2469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Classification Techniques</a:t>
            </a:r>
            <a:endParaRPr lang="en-IN" altLang="en-US" smtClean="0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 sz="2000" dirty="0" smtClean="0"/>
              <a:t>Decision Tree based Methods</a:t>
            </a:r>
          </a:p>
          <a:p>
            <a:pPr algn="just"/>
            <a:r>
              <a:rPr lang="en-US" altLang="en-US" sz="2000" dirty="0" smtClean="0"/>
              <a:t>Rule-based Methods</a:t>
            </a:r>
          </a:p>
          <a:p>
            <a:pPr algn="just"/>
            <a:r>
              <a:rPr lang="en-US" altLang="en-US" sz="2000" dirty="0" smtClean="0"/>
              <a:t>Neural Networks</a:t>
            </a:r>
          </a:p>
          <a:p>
            <a:pPr lvl="1" algn="just">
              <a:buFont typeface="Calibri" panose="020F0502020204030204" pitchFamily="34" charset="0"/>
              <a:buChar char="-"/>
            </a:pPr>
            <a:r>
              <a:rPr lang="en-US" altLang="en-US" sz="2000" dirty="0" smtClean="0"/>
              <a:t>computational networks that simulate the decision process in neurons (networks of nerve cell) </a:t>
            </a:r>
          </a:p>
          <a:p>
            <a:pPr algn="just"/>
            <a:r>
              <a:rPr lang="en-US" altLang="en-US" sz="2000" dirty="0" smtClean="0"/>
              <a:t>Naïve Bayes and Bayesian Belief Networks</a:t>
            </a:r>
          </a:p>
          <a:p>
            <a:pPr lvl="1" algn="just">
              <a:buFont typeface="Calibri" panose="020F0502020204030204" pitchFamily="34" charset="0"/>
              <a:buChar char="-"/>
            </a:pPr>
            <a:r>
              <a:rPr lang="en-US" altLang="en-US" sz="2000" dirty="0" smtClean="0"/>
              <a:t>uses the </a:t>
            </a:r>
            <a:r>
              <a:rPr lang="en-US" altLang="en-US" sz="2000" i="1" dirty="0" smtClean="0"/>
              <a:t>probability theory</a:t>
            </a:r>
            <a:r>
              <a:rPr lang="en-US" altLang="en-US" sz="2000" dirty="0" smtClean="0"/>
              <a:t> to find the most likely of the possible classifications</a:t>
            </a:r>
          </a:p>
          <a:p>
            <a:pPr algn="just"/>
            <a:r>
              <a:rPr lang="en-US" altLang="en-US" sz="2000" dirty="0" smtClean="0"/>
              <a:t>Support Vector Machines</a:t>
            </a:r>
          </a:p>
          <a:p>
            <a:pPr lvl="1" algn="just">
              <a:buFont typeface="Calibri" panose="020F0502020204030204" pitchFamily="34" charset="0"/>
              <a:buChar char="-"/>
            </a:pPr>
            <a:r>
              <a:rPr lang="en-US" altLang="en-US" sz="2000" dirty="0" smtClean="0"/>
              <a:t>fits a boundary to a region of points that are all alike;  uses the boundary to classify a new point</a:t>
            </a:r>
          </a:p>
          <a:p>
            <a:pPr algn="just">
              <a:buFont typeface="Wingdings" panose="05000000000000000000" pitchFamily="2" charset="2"/>
              <a:buNone/>
            </a:pPr>
            <a:endParaRPr lang="en-IN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51289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               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          Decision tree classification 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7578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04664"/>
            <a:ext cx="6552728" cy="850106"/>
          </a:xfrm>
        </p:spPr>
        <p:txBody>
          <a:bodyPr>
            <a:normAutofit/>
          </a:bodyPr>
          <a:lstStyle/>
          <a:p>
            <a:r>
              <a:rPr lang="en-IN" b="1" dirty="0" smtClean="0"/>
              <a:t>Classification </a:t>
            </a:r>
            <a:r>
              <a:rPr lang="en-IN" b="1" dirty="0"/>
              <a:t>and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04056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IN" dirty="0" smtClean="0"/>
              <a:t>What is Classification</a:t>
            </a:r>
          </a:p>
          <a:p>
            <a:pPr>
              <a:buFont typeface="Wingdings" pitchFamily="2" charset="2"/>
              <a:buChar char="q"/>
            </a:pPr>
            <a:r>
              <a:rPr lang="en-IN" dirty="0" smtClean="0"/>
              <a:t>Classification vs Prediction</a:t>
            </a:r>
          </a:p>
          <a:p>
            <a:pPr>
              <a:buFont typeface="Wingdings" pitchFamily="2" charset="2"/>
              <a:buChar char="q"/>
            </a:pPr>
            <a:r>
              <a:rPr lang="en-IN" dirty="0"/>
              <a:t>Decision trees for classification</a:t>
            </a:r>
            <a:endParaRPr lang="en-IN" dirty="0" smtClean="0"/>
          </a:p>
          <a:p>
            <a:pPr>
              <a:buFont typeface="Wingdings" pitchFamily="2" charset="2"/>
              <a:buChar char="q"/>
            </a:pPr>
            <a:r>
              <a:rPr lang="en-IN" dirty="0" smtClean="0"/>
              <a:t>Examples of </a:t>
            </a:r>
            <a:r>
              <a:rPr lang="en-US" dirty="0"/>
              <a:t>Decision trees </a:t>
            </a:r>
            <a:endParaRPr lang="en-IN" dirty="0" smtClean="0"/>
          </a:p>
          <a:p>
            <a:pPr>
              <a:buFont typeface="Wingdings" pitchFamily="2" charset="2"/>
              <a:buChar char="q"/>
            </a:pPr>
            <a:r>
              <a:rPr lang="en-IN" dirty="0" smtClean="0"/>
              <a:t>Attribute splitting techniques</a:t>
            </a:r>
          </a:p>
          <a:p>
            <a:pPr>
              <a:buFont typeface="Wingdings" pitchFamily="2" charset="2"/>
              <a:buChar char="q"/>
            </a:pPr>
            <a:r>
              <a:rPr lang="en-IN" dirty="0"/>
              <a:t>C</a:t>
            </a:r>
            <a:r>
              <a:rPr lang="en-IN" dirty="0" smtClean="0"/>
              <a:t>hallenges of classification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 smtClean="0"/>
          </a:p>
          <a:p>
            <a:pPr>
              <a:buFont typeface="Wingdings" pitchFamily="2" charset="2"/>
              <a:buChar char="q"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55675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Decision tree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IN" alt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Decision </a:t>
            </a:r>
            <a:r>
              <a:rPr lang="en-IN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tree is a flowchart-like tree structure, </a:t>
            </a:r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en-IN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internal node (denoted by rectangles) denotes a test on an attribute, </a:t>
            </a:r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en-IN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each branch represents an outcome of the test, and </a:t>
            </a:r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en-IN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each leaf node (or terminal node, denoted by ovals ) holds a class label. It represents the concept buys computer, that is, it predicts whether a customer at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IN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Used for classification.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US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Easily converted to classification rules.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US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Does not require any domain knowledge.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US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Decision  tree algorithms: ID3(Iterative </a:t>
            </a:r>
            <a:r>
              <a:rPr lang="en-US" alt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Dichotomiser</a:t>
            </a:r>
            <a:r>
              <a:rPr lang="en-US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), C4.5 (successor of ID3), CART(classification and regression trees).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631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355104" y="216053"/>
            <a:ext cx="5842992" cy="938043"/>
          </a:xfrm>
        </p:spPr>
        <p:txBody>
          <a:bodyPr anchor="ctr"/>
          <a:lstStyle/>
          <a:p>
            <a:pPr algn="l"/>
            <a:r>
              <a:rPr lang="en-US" sz="3200" b="1" dirty="0"/>
              <a:t>Example of a Decision Tree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77020" y="1709638"/>
            <a:ext cx="3587750" cy="4311650"/>
            <a:chOff x="288" y="951"/>
            <a:chExt cx="2260" cy="2716"/>
          </a:xfrm>
        </p:grpSpPr>
        <p:graphicFrame>
          <p:nvGraphicFramePr>
            <p:cNvPr id="3074" name="Object 4"/>
            <p:cNvGraphicFramePr>
              <a:graphicFrameLocks noChangeAspect="1"/>
            </p:cNvGraphicFramePr>
            <p:nvPr/>
          </p:nvGraphicFramePr>
          <p:xfrm>
            <a:off x="288" y="1344"/>
            <a:ext cx="2246" cy="2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687" name="Document" r:id="rId4" imgW="5404104" imgH="5779008" progId="Word.Document.8">
                    <p:embed/>
                  </p:oleObj>
                </mc:Choice>
                <mc:Fallback>
                  <p:oleObj name="Document" r:id="rId4" imgW="5404104" imgH="5779008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1344"/>
                          <a:ext cx="2246" cy="232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06" name="Text Box 5"/>
            <p:cNvSpPr txBox="1">
              <a:spLocks noChangeArrowheads="1"/>
            </p:cNvSpPr>
            <p:nvPr/>
          </p:nvSpPr>
          <p:spPr bwMode="auto">
            <a:xfrm rot="-2416809">
              <a:off x="672" y="951"/>
              <a:ext cx="79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006600"/>
                  </a:solidFill>
                </a:rPr>
                <a:t>categorical</a:t>
              </a:r>
              <a:endParaRPr lang="en-US" sz="1600">
                <a:solidFill>
                  <a:schemeClr val="bg2"/>
                </a:solidFill>
              </a:endParaRPr>
            </a:p>
          </p:txBody>
        </p:sp>
        <p:sp>
          <p:nvSpPr>
            <p:cNvPr id="3107" name="Text Box 6"/>
            <p:cNvSpPr txBox="1">
              <a:spLocks noChangeArrowheads="1"/>
            </p:cNvSpPr>
            <p:nvPr/>
          </p:nvSpPr>
          <p:spPr bwMode="auto">
            <a:xfrm rot="-2416809">
              <a:off x="1104" y="951"/>
              <a:ext cx="79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006600"/>
                  </a:solidFill>
                </a:rPr>
                <a:t>categorical</a:t>
              </a:r>
              <a:endParaRPr lang="en-US" sz="1600">
                <a:solidFill>
                  <a:schemeClr val="bg2"/>
                </a:solidFill>
              </a:endParaRPr>
            </a:p>
          </p:txBody>
        </p:sp>
        <p:sp>
          <p:nvSpPr>
            <p:cNvPr id="3108" name="Text Box 7"/>
            <p:cNvSpPr txBox="1">
              <a:spLocks noChangeArrowheads="1"/>
            </p:cNvSpPr>
            <p:nvPr/>
          </p:nvSpPr>
          <p:spPr bwMode="auto">
            <a:xfrm rot="-2416809">
              <a:off x="1632" y="951"/>
              <a:ext cx="805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006600"/>
                  </a:solidFill>
                </a:rPr>
                <a:t>continuous</a:t>
              </a:r>
              <a:endParaRPr lang="en-US" sz="1600">
                <a:solidFill>
                  <a:schemeClr val="bg2"/>
                </a:solidFill>
              </a:endParaRPr>
            </a:p>
          </p:txBody>
        </p:sp>
        <p:sp>
          <p:nvSpPr>
            <p:cNvPr id="3109" name="Text Box 8"/>
            <p:cNvSpPr txBox="1">
              <a:spLocks noChangeArrowheads="1"/>
            </p:cNvSpPr>
            <p:nvPr/>
          </p:nvSpPr>
          <p:spPr bwMode="auto">
            <a:xfrm rot="-2416809">
              <a:off x="2112" y="1047"/>
              <a:ext cx="436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006600"/>
                  </a:solidFill>
                </a:rPr>
                <a:t>class</a:t>
              </a:r>
              <a:endParaRPr lang="en-US" sz="1600">
                <a:solidFill>
                  <a:schemeClr val="bg2"/>
                </a:solidFill>
              </a:endParaRPr>
            </a:p>
          </p:txBody>
        </p:sp>
      </p:grpSp>
      <p:sp>
        <p:nvSpPr>
          <p:cNvPr id="3077" name="Line 9"/>
          <p:cNvSpPr>
            <a:spLocks noChangeShapeType="1"/>
          </p:cNvSpPr>
          <p:nvPr/>
        </p:nvSpPr>
        <p:spPr bwMode="auto">
          <a:xfrm>
            <a:off x="6965950" y="4505325"/>
            <a:ext cx="242888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3078" name="Line 10"/>
          <p:cNvSpPr>
            <a:spLocks noChangeShapeType="1"/>
          </p:cNvSpPr>
          <p:nvPr/>
        </p:nvSpPr>
        <p:spPr bwMode="auto">
          <a:xfrm flipH="1">
            <a:off x="5835650" y="4505325"/>
            <a:ext cx="323850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3079" name="Line 11"/>
          <p:cNvSpPr>
            <a:spLocks noChangeShapeType="1"/>
          </p:cNvSpPr>
          <p:nvPr/>
        </p:nvSpPr>
        <p:spPr bwMode="auto">
          <a:xfrm flipH="1">
            <a:off x="6481763" y="3711575"/>
            <a:ext cx="403225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3080" name="Line 12"/>
          <p:cNvSpPr>
            <a:spLocks noChangeShapeType="1"/>
          </p:cNvSpPr>
          <p:nvPr/>
        </p:nvSpPr>
        <p:spPr bwMode="auto">
          <a:xfrm>
            <a:off x="7693025" y="3711575"/>
            <a:ext cx="484188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3081" name="Line 13"/>
          <p:cNvSpPr>
            <a:spLocks noChangeShapeType="1"/>
          </p:cNvSpPr>
          <p:nvPr/>
        </p:nvSpPr>
        <p:spPr bwMode="auto">
          <a:xfrm>
            <a:off x="6643688" y="2984500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3082" name="Line 14"/>
          <p:cNvSpPr>
            <a:spLocks noChangeShapeType="1"/>
          </p:cNvSpPr>
          <p:nvPr/>
        </p:nvSpPr>
        <p:spPr bwMode="auto">
          <a:xfrm flipH="1">
            <a:off x="5270500" y="2984500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3083" name="Text Box 15"/>
          <p:cNvSpPr txBox="1">
            <a:spLocks noChangeArrowheads="1"/>
          </p:cNvSpPr>
          <p:nvPr/>
        </p:nvSpPr>
        <p:spPr bwMode="auto">
          <a:xfrm>
            <a:off x="5788025" y="2720975"/>
            <a:ext cx="93662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</a:rPr>
              <a:t>Refund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3084" name="Text Box 16"/>
          <p:cNvSpPr txBox="1">
            <a:spLocks noChangeArrowheads="1"/>
          </p:cNvSpPr>
          <p:nvPr/>
        </p:nvSpPr>
        <p:spPr bwMode="auto">
          <a:xfrm>
            <a:off x="6804025" y="3448050"/>
            <a:ext cx="935038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</a:rPr>
              <a:t>MarSt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3085" name="Text Box 17"/>
          <p:cNvSpPr txBox="1">
            <a:spLocks noChangeArrowheads="1"/>
          </p:cNvSpPr>
          <p:nvPr/>
        </p:nvSpPr>
        <p:spPr bwMode="auto">
          <a:xfrm>
            <a:off x="6078538" y="4240213"/>
            <a:ext cx="96837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</a:rPr>
              <a:t>TaxInc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3086" name="AutoShape 18"/>
          <p:cNvSpPr>
            <a:spLocks noChangeArrowheads="1"/>
          </p:cNvSpPr>
          <p:nvPr/>
        </p:nvSpPr>
        <p:spPr bwMode="auto">
          <a:xfrm>
            <a:off x="7005638" y="5029200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3087" name="Text Box 19"/>
          <p:cNvSpPr txBox="1">
            <a:spLocks noChangeArrowheads="1"/>
          </p:cNvSpPr>
          <p:nvPr/>
        </p:nvSpPr>
        <p:spPr bwMode="auto">
          <a:xfrm>
            <a:off x="6929438" y="5029200"/>
            <a:ext cx="6858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</a:rPr>
              <a:t>YES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3088" name="AutoShape 20"/>
          <p:cNvSpPr>
            <a:spLocks noChangeArrowheads="1"/>
          </p:cNvSpPr>
          <p:nvPr/>
        </p:nvSpPr>
        <p:spPr bwMode="auto">
          <a:xfrm>
            <a:off x="5513388" y="5046663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3089" name="Text Box 21"/>
          <p:cNvSpPr txBox="1">
            <a:spLocks noChangeArrowheads="1"/>
          </p:cNvSpPr>
          <p:nvPr/>
        </p:nvSpPr>
        <p:spPr bwMode="auto">
          <a:xfrm>
            <a:off x="5610225" y="5032375"/>
            <a:ext cx="4889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</a:rPr>
              <a:t>NO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3090" name="AutoShape 22"/>
          <p:cNvSpPr>
            <a:spLocks noChangeArrowheads="1"/>
          </p:cNvSpPr>
          <p:nvPr/>
        </p:nvSpPr>
        <p:spPr bwMode="auto">
          <a:xfrm>
            <a:off x="4948238" y="3462338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3091" name="Text Box 23"/>
          <p:cNvSpPr txBox="1">
            <a:spLocks noChangeArrowheads="1"/>
          </p:cNvSpPr>
          <p:nvPr/>
        </p:nvSpPr>
        <p:spPr bwMode="auto">
          <a:xfrm>
            <a:off x="5043488" y="3448050"/>
            <a:ext cx="4889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</a:rPr>
              <a:t>NO</a:t>
            </a:r>
            <a:endParaRPr lang="en-US" sz="1600" b="0">
              <a:solidFill>
                <a:srgbClr val="00FFFF"/>
              </a:solidFill>
            </a:endParaRPr>
          </a:p>
        </p:txBody>
      </p:sp>
      <p:sp>
        <p:nvSpPr>
          <p:cNvPr id="3092" name="AutoShape 24"/>
          <p:cNvSpPr>
            <a:spLocks noChangeArrowheads="1"/>
          </p:cNvSpPr>
          <p:nvPr/>
        </p:nvSpPr>
        <p:spPr bwMode="auto">
          <a:xfrm>
            <a:off x="7843838" y="4267200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3093" name="Text Box 25"/>
          <p:cNvSpPr txBox="1">
            <a:spLocks noChangeArrowheads="1"/>
          </p:cNvSpPr>
          <p:nvPr/>
        </p:nvSpPr>
        <p:spPr bwMode="auto">
          <a:xfrm>
            <a:off x="7920038" y="4267200"/>
            <a:ext cx="4889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</a:rPr>
              <a:t>NO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3094" name="Text Box 26"/>
          <p:cNvSpPr txBox="1">
            <a:spLocks noChangeArrowheads="1"/>
          </p:cNvSpPr>
          <p:nvPr/>
        </p:nvSpPr>
        <p:spPr bwMode="auto">
          <a:xfrm>
            <a:off x="5060950" y="2984500"/>
            <a:ext cx="5334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Yes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3095" name="Text Box 27"/>
          <p:cNvSpPr txBox="1">
            <a:spLocks noChangeArrowheads="1"/>
          </p:cNvSpPr>
          <p:nvPr/>
        </p:nvSpPr>
        <p:spPr bwMode="auto">
          <a:xfrm>
            <a:off x="6926263" y="2984500"/>
            <a:ext cx="442912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No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3096" name="Text Box 28"/>
          <p:cNvSpPr txBox="1">
            <a:spLocks noChangeArrowheads="1"/>
          </p:cNvSpPr>
          <p:nvPr/>
        </p:nvSpPr>
        <p:spPr bwMode="auto">
          <a:xfrm>
            <a:off x="7908925" y="3749675"/>
            <a:ext cx="9302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Married</a:t>
            </a:r>
            <a:r>
              <a:rPr lang="en-US" sz="16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3097" name="Text Box 29"/>
          <p:cNvSpPr txBox="1">
            <a:spLocks noChangeArrowheads="1"/>
          </p:cNvSpPr>
          <p:nvPr/>
        </p:nvSpPr>
        <p:spPr bwMode="auto">
          <a:xfrm>
            <a:off x="5692775" y="3778250"/>
            <a:ext cx="16605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Single, Divorced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3098" name="Text Box 30"/>
          <p:cNvSpPr txBox="1">
            <a:spLocks noChangeArrowheads="1"/>
          </p:cNvSpPr>
          <p:nvPr/>
        </p:nvSpPr>
        <p:spPr bwMode="auto">
          <a:xfrm>
            <a:off x="5313363" y="4570413"/>
            <a:ext cx="7207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&lt; 80K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3099" name="Text Box 31"/>
          <p:cNvSpPr txBox="1">
            <a:spLocks noChangeArrowheads="1"/>
          </p:cNvSpPr>
          <p:nvPr/>
        </p:nvSpPr>
        <p:spPr bwMode="auto">
          <a:xfrm>
            <a:off x="7088188" y="4570413"/>
            <a:ext cx="7207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&gt; 80K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3100" name="Text Box 32"/>
          <p:cNvSpPr txBox="1">
            <a:spLocks noChangeArrowheads="1"/>
          </p:cNvSpPr>
          <p:nvPr/>
        </p:nvSpPr>
        <p:spPr bwMode="auto">
          <a:xfrm>
            <a:off x="6427788" y="1766888"/>
            <a:ext cx="22415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800" i="1">
                <a:solidFill>
                  <a:srgbClr val="FF0000"/>
                </a:solidFill>
              </a:rPr>
              <a:t>Splitting Attributes</a:t>
            </a:r>
          </a:p>
        </p:txBody>
      </p:sp>
      <p:sp>
        <p:nvSpPr>
          <p:cNvPr id="3101" name="Line 33"/>
          <p:cNvSpPr>
            <a:spLocks noChangeShapeType="1"/>
          </p:cNvSpPr>
          <p:nvPr/>
        </p:nvSpPr>
        <p:spPr bwMode="auto">
          <a:xfrm flipH="1">
            <a:off x="6805613" y="2147888"/>
            <a:ext cx="536575" cy="534987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3102" name="AutoShape 34"/>
          <p:cNvSpPr>
            <a:spLocks noChangeArrowheads="1"/>
          </p:cNvSpPr>
          <p:nvPr/>
        </p:nvSpPr>
        <p:spPr bwMode="auto">
          <a:xfrm>
            <a:off x="3810000" y="3810000"/>
            <a:ext cx="914400" cy="293688"/>
          </a:xfrm>
          <a:prstGeom prst="rightArrow">
            <a:avLst>
              <a:gd name="adj1" fmla="val 50000"/>
              <a:gd name="adj2" fmla="val 77838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3103" name="Line 35"/>
          <p:cNvSpPr>
            <a:spLocks noChangeShapeType="1"/>
          </p:cNvSpPr>
          <p:nvPr/>
        </p:nvSpPr>
        <p:spPr bwMode="auto">
          <a:xfrm>
            <a:off x="7418388" y="2147888"/>
            <a:ext cx="76200" cy="1144587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3104" name="Text Box 36"/>
          <p:cNvSpPr txBox="1">
            <a:spLocks noChangeArrowheads="1"/>
          </p:cNvSpPr>
          <p:nvPr/>
        </p:nvSpPr>
        <p:spPr bwMode="auto">
          <a:xfrm>
            <a:off x="762000" y="6044778"/>
            <a:ext cx="25146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2000" dirty="0">
                <a:solidFill>
                  <a:schemeClr val="tx2"/>
                </a:solidFill>
              </a:rPr>
              <a:t>Training Data</a:t>
            </a:r>
            <a:endParaRPr lang="en-US" sz="2000" b="0" dirty="0">
              <a:solidFill>
                <a:schemeClr val="bg2"/>
              </a:solidFill>
            </a:endParaRPr>
          </a:p>
        </p:txBody>
      </p:sp>
      <p:sp>
        <p:nvSpPr>
          <p:cNvPr id="3105" name="Text Box 37"/>
          <p:cNvSpPr txBox="1">
            <a:spLocks noChangeArrowheads="1"/>
          </p:cNvSpPr>
          <p:nvPr/>
        </p:nvSpPr>
        <p:spPr bwMode="auto">
          <a:xfrm>
            <a:off x="5283201" y="6003925"/>
            <a:ext cx="31242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2000" dirty="0">
                <a:solidFill>
                  <a:schemeClr val="tx2"/>
                </a:solidFill>
              </a:rPr>
              <a:t>Model:  Decision Tree</a:t>
            </a:r>
            <a:endParaRPr lang="en-US" sz="2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94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17848" y="200199"/>
            <a:ext cx="6172646" cy="1143000"/>
          </a:xfrm>
        </p:spPr>
        <p:txBody>
          <a:bodyPr anchor="ctr"/>
          <a:lstStyle/>
          <a:p>
            <a:pPr algn="l"/>
            <a:r>
              <a:rPr lang="en-US" sz="3200" b="1" dirty="0"/>
              <a:t>Another Example of Decision Tree</a:t>
            </a:r>
          </a:p>
        </p:txBody>
      </p:sp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457200" y="2133600"/>
          <a:ext cx="3565525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0" name="Document" r:id="rId4" imgW="5404104" imgH="5779008" progId="Word.Document.8">
                  <p:embed/>
                </p:oleObj>
              </mc:Choice>
              <mc:Fallback>
                <p:oleObj name="Document" r:id="rId4" imgW="5404104" imgH="577900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133600"/>
                        <a:ext cx="3565525" cy="3687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0" name="Text Box 4"/>
          <p:cNvSpPr txBox="1">
            <a:spLocks noChangeArrowheads="1"/>
          </p:cNvSpPr>
          <p:nvPr/>
        </p:nvSpPr>
        <p:spPr bwMode="auto">
          <a:xfrm rot="-2416809">
            <a:off x="1066800" y="1509713"/>
            <a:ext cx="12573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006600"/>
                </a:solidFill>
              </a:rPr>
              <a:t>categorical</a:t>
            </a:r>
            <a:endParaRPr lang="en-US" sz="1600">
              <a:solidFill>
                <a:schemeClr val="bg2"/>
              </a:solidFill>
            </a:endParaRP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 rot="-2416809">
            <a:off x="1752600" y="1509713"/>
            <a:ext cx="12573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006600"/>
                </a:solidFill>
              </a:rPr>
              <a:t>categorical</a:t>
            </a:r>
            <a:endParaRPr lang="en-US" sz="1600">
              <a:solidFill>
                <a:schemeClr val="bg2"/>
              </a:solidFill>
            </a:endParaRP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 rot="-2416809">
            <a:off x="2590800" y="1509713"/>
            <a:ext cx="127793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006600"/>
                </a:solidFill>
              </a:rPr>
              <a:t>continuous</a:t>
            </a:r>
            <a:endParaRPr lang="en-US" sz="1600">
              <a:solidFill>
                <a:schemeClr val="bg2"/>
              </a:solidFill>
            </a:endParaRP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 rot="-2416809">
            <a:off x="3352800" y="1662113"/>
            <a:ext cx="6921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dirty="0">
                <a:solidFill>
                  <a:srgbClr val="006600"/>
                </a:solidFill>
              </a:rPr>
              <a:t>class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4104" name="Line 8"/>
          <p:cNvSpPr>
            <a:spLocks noChangeShapeType="1"/>
          </p:cNvSpPr>
          <p:nvPr/>
        </p:nvSpPr>
        <p:spPr bwMode="auto">
          <a:xfrm>
            <a:off x="8005763" y="3497263"/>
            <a:ext cx="242887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105" name="Line 9"/>
          <p:cNvSpPr>
            <a:spLocks noChangeShapeType="1"/>
          </p:cNvSpPr>
          <p:nvPr/>
        </p:nvSpPr>
        <p:spPr bwMode="auto">
          <a:xfrm flipH="1">
            <a:off x="6875463" y="3497263"/>
            <a:ext cx="323850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106" name="Line 10"/>
          <p:cNvSpPr>
            <a:spLocks noChangeShapeType="1"/>
          </p:cNvSpPr>
          <p:nvPr/>
        </p:nvSpPr>
        <p:spPr bwMode="auto">
          <a:xfrm flipH="1">
            <a:off x="5881688" y="2733675"/>
            <a:ext cx="403225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107" name="Line 11"/>
          <p:cNvSpPr>
            <a:spLocks noChangeShapeType="1"/>
          </p:cNvSpPr>
          <p:nvPr/>
        </p:nvSpPr>
        <p:spPr bwMode="auto">
          <a:xfrm>
            <a:off x="7092950" y="2733675"/>
            <a:ext cx="484188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108" name="Line 12"/>
          <p:cNvSpPr>
            <a:spLocks noChangeShapeType="1"/>
          </p:cNvSpPr>
          <p:nvPr/>
        </p:nvSpPr>
        <p:spPr bwMode="auto">
          <a:xfrm>
            <a:off x="6043613" y="2006600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109" name="Line 13"/>
          <p:cNvSpPr>
            <a:spLocks noChangeShapeType="1"/>
          </p:cNvSpPr>
          <p:nvPr/>
        </p:nvSpPr>
        <p:spPr bwMode="auto">
          <a:xfrm flipH="1">
            <a:off x="4670425" y="2006600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5187950" y="1743075"/>
            <a:ext cx="93662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</a:rPr>
              <a:t>MarSt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4111" name="Text Box 15"/>
          <p:cNvSpPr txBox="1">
            <a:spLocks noChangeArrowheads="1"/>
          </p:cNvSpPr>
          <p:nvPr/>
        </p:nvSpPr>
        <p:spPr bwMode="auto">
          <a:xfrm>
            <a:off x="6203950" y="2470150"/>
            <a:ext cx="935038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</a:rPr>
              <a:t>Refund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4112" name="Text Box 16"/>
          <p:cNvSpPr txBox="1">
            <a:spLocks noChangeArrowheads="1"/>
          </p:cNvSpPr>
          <p:nvPr/>
        </p:nvSpPr>
        <p:spPr bwMode="auto">
          <a:xfrm>
            <a:off x="7118350" y="3232150"/>
            <a:ext cx="96837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</a:rPr>
              <a:t>TaxInc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4113" name="AutoShape 17"/>
          <p:cNvSpPr>
            <a:spLocks noChangeArrowheads="1"/>
          </p:cNvSpPr>
          <p:nvPr/>
        </p:nvSpPr>
        <p:spPr bwMode="auto">
          <a:xfrm>
            <a:off x="8045450" y="4021138"/>
            <a:ext cx="627063" cy="366712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114" name="Text Box 18"/>
          <p:cNvSpPr txBox="1">
            <a:spLocks noChangeArrowheads="1"/>
          </p:cNvSpPr>
          <p:nvPr/>
        </p:nvSpPr>
        <p:spPr bwMode="auto">
          <a:xfrm>
            <a:off x="7969250" y="4021138"/>
            <a:ext cx="6858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</a:rPr>
              <a:t>YES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4115" name="AutoShape 19"/>
          <p:cNvSpPr>
            <a:spLocks noChangeArrowheads="1"/>
          </p:cNvSpPr>
          <p:nvPr/>
        </p:nvSpPr>
        <p:spPr bwMode="auto">
          <a:xfrm>
            <a:off x="6553200" y="4038600"/>
            <a:ext cx="654050" cy="363538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116" name="Text Box 20"/>
          <p:cNvSpPr txBox="1">
            <a:spLocks noChangeArrowheads="1"/>
          </p:cNvSpPr>
          <p:nvPr/>
        </p:nvSpPr>
        <p:spPr bwMode="auto">
          <a:xfrm>
            <a:off x="6650038" y="4024313"/>
            <a:ext cx="4889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</a:rPr>
              <a:t>NO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4117" name="AutoShape 21"/>
          <p:cNvSpPr>
            <a:spLocks noChangeArrowheads="1"/>
          </p:cNvSpPr>
          <p:nvPr/>
        </p:nvSpPr>
        <p:spPr bwMode="auto">
          <a:xfrm>
            <a:off x="4348163" y="2484438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118" name="Text Box 22"/>
          <p:cNvSpPr txBox="1">
            <a:spLocks noChangeArrowheads="1"/>
          </p:cNvSpPr>
          <p:nvPr/>
        </p:nvSpPr>
        <p:spPr bwMode="auto">
          <a:xfrm>
            <a:off x="4443413" y="2470150"/>
            <a:ext cx="4889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</a:rPr>
              <a:t>NO</a:t>
            </a:r>
            <a:endParaRPr lang="en-US" sz="1600" b="0">
              <a:solidFill>
                <a:srgbClr val="00FFFF"/>
              </a:solidFill>
            </a:endParaRP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5594350" y="3232150"/>
            <a:ext cx="685800" cy="381000"/>
            <a:chOff x="4927" y="2340"/>
            <a:chExt cx="432" cy="240"/>
          </a:xfrm>
        </p:grpSpPr>
        <p:sp>
          <p:nvSpPr>
            <p:cNvPr id="4127" name="AutoShape 23"/>
            <p:cNvSpPr>
              <a:spLocks noChangeArrowheads="1"/>
            </p:cNvSpPr>
            <p:nvPr/>
          </p:nvSpPr>
          <p:spPr bwMode="auto">
            <a:xfrm>
              <a:off x="4927" y="2340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28" name="Text Box 24"/>
            <p:cNvSpPr txBox="1">
              <a:spLocks noChangeArrowheads="1"/>
            </p:cNvSpPr>
            <p:nvPr/>
          </p:nvSpPr>
          <p:spPr bwMode="auto">
            <a:xfrm>
              <a:off x="4975" y="2340"/>
              <a:ext cx="308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800000"/>
                  </a:solidFill>
                </a:rPr>
                <a:t>NO</a:t>
              </a:r>
              <a:endParaRPr lang="en-US" sz="1600" b="0">
                <a:solidFill>
                  <a:schemeClr val="bg2"/>
                </a:solidFill>
              </a:endParaRPr>
            </a:p>
          </p:txBody>
        </p:sp>
      </p:grpSp>
      <p:sp>
        <p:nvSpPr>
          <p:cNvPr id="4120" name="Text Box 25"/>
          <p:cNvSpPr txBox="1">
            <a:spLocks noChangeArrowheads="1"/>
          </p:cNvSpPr>
          <p:nvPr/>
        </p:nvSpPr>
        <p:spPr bwMode="auto">
          <a:xfrm>
            <a:off x="5518150" y="2774950"/>
            <a:ext cx="5334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Yes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4121" name="Text Box 26"/>
          <p:cNvSpPr txBox="1">
            <a:spLocks noChangeArrowheads="1"/>
          </p:cNvSpPr>
          <p:nvPr/>
        </p:nvSpPr>
        <p:spPr bwMode="auto">
          <a:xfrm>
            <a:off x="7270750" y="2698750"/>
            <a:ext cx="442913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No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4122" name="Text Box 27"/>
          <p:cNvSpPr txBox="1">
            <a:spLocks noChangeArrowheads="1"/>
          </p:cNvSpPr>
          <p:nvPr/>
        </p:nvSpPr>
        <p:spPr bwMode="auto">
          <a:xfrm>
            <a:off x="4146550" y="1936750"/>
            <a:ext cx="9302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Married</a:t>
            </a:r>
            <a:r>
              <a:rPr lang="en-US" sz="16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4123" name="Text Box 28"/>
          <p:cNvSpPr txBox="1">
            <a:spLocks noChangeArrowheads="1"/>
          </p:cNvSpPr>
          <p:nvPr/>
        </p:nvSpPr>
        <p:spPr bwMode="auto">
          <a:xfrm>
            <a:off x="5746750" y="1708150"/>
            <a:ext cx="1398588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Single, Divorced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4124" name="Text Box 29"/>
          <p:cNvSpPr txBox="1">
            <a:spLocks noChangeArrowheads="1"/>
          </p:cNvSpPr>
          <p:nvPr/>
        </p:nvSpPr>
        <p:spPr bwMode="auto">
          <a:xfrm>
            <a:off x="6353175" y="3562350"/>
            <a:ext cx="7207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&lt; 80K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4125" name="Text Box 30"/>
          <p:cNvSpPr txBox="1">
            <a:spLocks noChangeArrowheads="1"/>
          </p:cNvSpPr>
          <p:nvPr/>
        </p:nvSpPr>
        <p:spPr bwMode="auto">
          <a:xfrm>
            <a:off x="8128000" y="3562350"/>
            <a:ext cx="7207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&gt; 80K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4126" name="Text Box 37"/>
          <p:cNvSpPr txBox="1">
            <a:spLocks noChangeArrowheads="1"/>
          </p:cNvSpPr>
          <p:nvPr/>
        </p:nvSpPr>
        <p:spPr bwMode="auto">
          <a:xfrm>
            <a:off x="4343400" y="5029200"/>
            <a:ext cx="441960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rgbClr val="CC3300"/>
                </a:solidFill>
              </a:rPr>
              <a:t>There could be more than one tree that fits the same data!</a:t>
            </a:r>
          </a:p>
        </p:txBody>
      </p:sp>
    </p:spTree>
    <p:extLst>
      <p:ext uri="{BB962C8B-B14F-4D97-AF65-F5344CB8AC3E}">
        <p14:creationId xmlns:p14="http://schemas.microsoft.com/office/powerpoint/2010/main" val="213253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5194920" cy="1143000"/>
          </a:xfrm>
        </p:spPr>
        <p:txBody>
          <a:bodyPr anchor="ctr"/>
          <a:lstStyle/>
          <a:p>
            <a:pPr algn="l"/>
            <a:r>
              <a:rPr lang="en-US" sz="3200" b="1" dirty="0"/>
              <a:t>Apply Model to Test Data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85800" y="2362200"/>
            <a:ext cx="4267200" cy="3298825"/>
            <a:chOff x="384" y="1584"/>
            <a:chExt cx="2451" cy="1694"/>
          </a:xfrm>
        </p:grpSpPr>
        <p:sp>
          <p:nvSpPr>
            <p:cNvPr id="6152" name="Line 4"/>
            <p:cNvSpPr>
              <a:spLocks noChangeShapeType="1"/>
            </p:cNvSpPr>
            <p:nvPr/>
          </p:nvSpPr>
          <p:spPr bwMode="auto">
            <a:xfrm>
              <a:off x="1655" y="2708"/>
              <a:ext cx="153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153" name="Line 5"/>
            <p:cNvSpPr>
              <a:spLocks noChangeShapeType="1"/>
            </p:cNvSpPr>
            <p:nvPr/>
          </p:nvSpPr>
          <p:spPr bwMode="auto">
            <a:xfrm flipH="1">
              <a:off x="943" y="2708"/>
              <a:ext cx="204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154" name="Line 6"/>
            <p:cNvSpPr>
              <a:spLocks noChangeShapeType="1"/>
            </p:cNvSpPr>
            <p:nvPr/>
          </p:nvSpPr>
          <p:spPr bwMode="auto">
            <a:xfrm flipH="1">
              <a:off x="1350" y="2208"/>
              <a:ext cx="254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155" name="Line 7"/>
            <p:cNvSpPr>
              <a:spLocks noChangeShapeType="1"/>
            </p:cNvSpPr>
            <p:nvPr/>
          </p:nvSpPr>
          <p:spPr bwMode="auto">
            <a:xfrm>
              <a:off x="2113" y="2208"/>
              <a:ext cx="305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156" name="Line 8"/>
            <p:cNvSpPr>
              <a:spLocks noChangeShapeType="1"/>
            </p:cNvSpPr>
            <p:nvPr/>
          </p:nvSpPr>
          <p:spPr bwMode="auto">
            <a:xfrm>
              <a:off x="1452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157" name="Line 9"/>
            <p:cNvSpPr>
              <a:spLocks noChangeShapeType="1"/>
            </p:cNvSpPr>
            <p:nvPr/>
          </p:nvSpPr>
          <p:spPr bwMode="auto">
            <a:xfrm flipH="1">
              <a:off x="587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158" name="Text Box 10"/>
            <p:cNvSpPr txBox="1">
              <a:spLocks noChangeArrowheads="1"/>
            </p:cNvSpPr>
            <p:nvPr/>
          </p:nvSpPr>
          <p:spPr bwMode="auto">
            <a:xfrm>
              <a:off x="913" y="1584"/>
              <a:ext cx="590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2D1993"/>
                  </a:solidFill>
                </a:rPr>
                <a:t>Refund</a:t>
              </a:r>
              <a:endParaRPr lang="en-US" sz="1600" b="0">
                <a:solidFill>
                  <a:schemeClr val="bg2"/>
                </a:solidFill>
              </a:endParaRPr>
            </a:p>
          </p:txBody>
        </p:sp>
        <p:sp>
          <p:nvSpPr>
            <p:cNvPr id="6159" name="Text Box 11"/>
            <p:cNvSpPr txBox="1">
              <a:spLocks noChangeArrowheads="1"/>
            </p:cNvSpPr>
            <p:nvPr/>
          </p:nvSpPr>
          <p:spPr bwMode="auto">
            <a:xfrm>
              <a:off x="1553" y="2042"/>
              <a:ext cx="589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2D1993"/>
                  </a:solidFill>
                </a:rPr>
                <a:t>MarSt</a:t>
              </a:r>
              <a:endParaRPr lang="en-US" sz="1600" b="0">
                <a:solidFill>
                  <a:schemeClr val="bg2"/>
                </a:solidFill>
              </a:endParaRPr>
            </a:p>
          </p:txBody>
        </p:sp>
        <p:sp>
          <p:nvSpPr>
            <p:cNvPr id="6160" name="Text Box 12"/>
            <p:cNvSpPr txBox="1">
              <a:spLocks noChangeArrowheads="1"/>
            </p:cNvSpPr>
            <p:nvPr/>
          </p:nvSpPr>
          <p:spPr bwMode="auto">
            <a:xfrm>
              <a:off x="1096" y="2541"/>
              <a:ext cx="610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2D1993"/>
                  </a:solidFill>
                </a:rPr>
                <a:t>TaxInc</a:t>
              </a:r>
              <a:endParaRPr lang="en-US" sz="1600" b="0">
                <a:solidFill>
                  <a:schemeClr val="bg2"/>
                </a:solidFill>
              </a:endParaRPr>
            </a:p>
          </p:txBody>
        </p:sp>
        <p:sp>
          <p:nvSpPr>
            <p:cNvPr id="6161" name="AutoShape 13"/>
            <p:cNvSpPr>
              <a:spLocks noChangeArrowheads="1"/>
            </p:cNvSpPr>
            <p:nvPr/>
          </p:nvSpPr>
          <p:spPr bwMode="auto">
            <a:xfrm>
              <a:off x="1680" y="3038"/>
              <a:ext cx="395" cy="231"/>
            </a:xfrm>
            <a:prstGeom prst="roundRect">
              <a:avLst>
                <a:gd name="adj" fmla="val 16769"/>
              </a:avLst>
            </a:prstGeom>
            <a:solidFill>
              <a:srgbClr val="33CCFF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162" name="Text Box 14"/>
            <p:cNvSpPr txBox="1">
              <a:spLocks noChangeArrowheads="1"/>
            </p:cNvSpPr>
            <p:nvPr/>
          </p:nvSpPr>
          <p:spPr bwMode="auto">
            <a:xfrm>
              <a:off x="1632" y="3038"/>
              <a:ext cx="432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800000"/>
                  </a:solidFill>
                </a:rPr>
                <a:t>YES</a:t>
              </a:r>
              <a:endParaRPr lang="en-US" sz="1600" b="0">
                <a:solidFill>
                  <a:schemeClr val="bg2"/>
                </a:solidFill>
              </a:endParaRPr>
            </a:p>
          </p:txBody>
        </p:sp>
        <p:sp>
          <p:nvSpPr>
            <p:cNvPr id="6163" name="AutoShape 15"/>
            <p:cNvSpPr>
              <a:spLocks noChangeArrowheads="1"/>
            </p:cNvSpPr>
            <p:nvPr/>
          </p:nvSpPr>
          <p:spPr bwMode="auto">
            <a:xfrm>
              <a:off x="740" y="3049"/>
              <a:ext cx="412" cy="22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164" name="Text Box 16"/>
            <p:cNvSpPr txBox="1">
              <a:spLocks noChangeArrowheads="1"/>
            </p:cNvSpPr>
            <p:nvPr/>
          </p:nvSpPr>
          <p:spPr bwMode="auto">
            <a:xfrm>
              <a:off x="814" y="3040"/>
              <a:ext cx="281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800000"/>
                  </a:solidFill>
                </a:rPr>
                <a:t>NO</a:t>
              </a:r>
              <a:endParaRPr lang="en-US" sz="1600" b="0">
                <a:solidFill>
                  <a:schemeClr val="bg2"/>
                </a:solidFill>
              </a:endParaRPr>
            </a:p>
          </p:txBody>
        </p:sp>
        <p:sp>
          <p:nvSpPr>
            <p:cNvPr id="6165" name="AutoShape 17"/>
            <p:cNvSpPr>
              <a:spLocks noChangeArrowheads="1"/>
            </p:cNvSpPr>
            <p:nvPr/>
          </p:nvSpPr>
          <p:spPr bwMode="auto">
            <a:xfrm>
              <a:off x="384" y="2051"/>
              <a:ext cx="432" cy="21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166" name="Text Box 18"/>
            <p:cNvSpPr txBox="1">
              <a:spLocks noChangeArrowheads="1"/>
            </p:cNvSpPr>
            <p:nvPr/>
          </p:nvSpPr>
          <p:spPr bwMode="auto">
            <a:xfrm>
              <a:off x="458" y="2042"/>
              <a:ext cx="281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800000"/>
                  </a:solidFill>
                </a:rPr>
                <a:t>NO</a:t>
              </a:r>
              <a:endParaRPr lang="en-US" sz="1600" b="0">
                <a:solidFill>
                  <a:srgbClr val="00FFFF"/>
                </a:solidFill>
              </a:endParaRPr>
            </a:p>
          </p:txBody>
        </p:sp>
        <p:sp>
          <p:nvSpPr>
            <p:cNvPr id="6167" name="AutoShape 19"/>
            <p:cNvSpPr>
              <a:spLocks noChangeArrowheads="1"/>
            </p:cNvSpPr>
            <p:nvPr/>
          </p:nvSpPr>
          <p:spPr bwMode="auto">
            <a:xfrm>
              <a:off x="2208" y="2558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168" name="Text Box 20"/>
            <p:cNvSpPr txBox="1">
              <a:spLocks noChangeArrowheads="1"/>
            </p:cNvSpPr>
            <p:nvPr/>
          </p:nvSpPr>
          <p:spPr bwMode="auto">
            <a:xfrm>
              <a:off x="2270" y="2558"/>
              <a:ext cx="281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800000"/>
                  </a:solidFill>
                </a:rPr>
                <a:t>NO</a:t>
              </a:r>
              <a:endParaRPr lang="en-US" sz="1600" b="0">
                <a:solidFill>
                  <a:schemeClr val="bg2"/>
                </a:solidFill>
              </a:endParaRPr>
            </a:p>
          </p:txBody>
        </p:sp>
        <p:sp>
          <p:nvSpPr>
            <p:cNvPr id="6169" name="Text Box 21"/>
            <p:cNvSpPr txBox="1">
              <a:spLocks noChangeArrowheads="1"/>
            </p:cNvSpPr>
            <p:nvPr/>
          </p:nvSpPr>
          <p:spPr bwMode="auto">
            <a:xfrm>
              <a:off x="484" y="1750"/>
              <a:ext cx="307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 b="0"/>
                <a:t>Yes</a:t>
              </a:r>
              <a:endParaRPr lang="en-US" sz="1600" b="0">
                <a:solidFill>
                  <a:schemeClr val="bg2"/>
                </a:solidFill>
              </a:endParaRPr>
            </a:p>
          </p:txBody>
        </p:sp>
        <p:sp>
          <p:nvSpPr>
            <p:cNvPr id="6170" name="Text Box 22"/>
            <p:cNvSpPr txBox="1">
              <a:spLocks noChangeArrowheads="1"/>
            </p:cNvSpPr>
            <p:nvPr/>
          </p:nvSpPr>
          <p:spPr bwMode="auto">
            <a:xfrm>
              <a:off x="1654" y="1750"/>
              <a:ext cx="255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 b="0"/>
                <a:t>No</a:t>
              </a:r>
              <a:endParaRPr lang="en-US" sz="1600" b="0">
                <a:solidFill>
                  <a:schemeClr val="bg2"/>
                </a:solidFill>
              </a:endParaRPr>
            </a:p>
          </p:txBody>
        </p:sp>
        <p:sp>
          <p:nvSpPr>
            <p:cNvPr id="6171" name="Text Box 23"/>
            <p:cNvSpPr txBox="1">
              <a:spLocks noChangeArrowheads="1"/>
            </p:cNvSpPr>
            <p:nvPr/>
          </p:nvSpPr>
          <p:spPr bwMode="auto">
            <a:xfrm>
              <a:off x="2301" y="2232"/>
              <a:ext cx="534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 b="0"/>
                <a:t>Married</a:t>
              </a:r>
              <a:r>
                <a:rPr lang="en-US" sz="1600" b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6172" name="Text Box 24"/>
            <p:cNvSpPr txBox="1">
              <a:spLocks noChangeArrowheads="1"/>
            </p:cNvSpPr>
            <p:nvPr/>
          </p:nvSpPr>
          <p:spPr bwMode="auto">
            <a:xfrm>
              <a:off x="945" y="2250"/>
              <a:ext cx="954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 b="0"/>
                <a:t>Single, Divorced</a:t>
              </a:r>
              <a:endParaRPr lang="en-US" sz="1600" b="0">
                <a:solidFill>
                  <a:schemeClr val="bg2"/>
                </a:solidFill>
              </a:endParaRPr>
            </a:p>
          </p:txBody>
        </p:sp>
        <p:sp>
          <p:nvSpPr>
            <p:cNvPr id="6173" name="Text Box 25"/>
            <p:cNvSpPr txBox="1">
              <a:spLocks noChangeArrowheads="1"/>
            </p:cNvSpPr>
            <p:nvPr/>
          </p:nvSpPr>
          <p:spPr bwMode="auto">
            <a:xfrm>
              <a:off x="654" y="2749"/>
              <a:ext cx="414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 b="0"/>
                <a:t>&lt; 80K</a:t>
              </a:r>
              <a:endParaRPr lang="en-US" sz="1600" b="0">
                <a:solidFill>
                  <a:schemeClr val="bg2"/>
                </a:solidFill>
              </a:endParaRPr>
            </a:p>
          </p:txBody>
        </p:sp>
        <p:sp>
          <p:nvSpPr>
            <p:cNvPr id="6174" name="Text Box 26"/>
            <p:cNvSpPr txBox="1">
              <a:spLocks noChangeArrowheads="1"/>
            </p:cNvSpPr>
            <p:nvPr/>
          </p:nvSpPr>
          <p:spPr bwMode="auto">
            <a:xfrm>
              <a:off x="1772" y="2749"/>
              <a:ext cx="414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 b="0"/>
                <a:t>&gt; 80K</a:t>
              </a:r>
              <a:endParaRPr lang="en-US" sz="1600" b="0">
                <a:solidFill>
                  <a:schemeClr val="bg2"/>
                </a:solidFill>
              </a:endParaRPr>
            </a:p>
          </p:txBody>
        </p:sp>
      </p:grpSp>
      <p:graphicFrame>
        <p:nvGraphicFramePr>
          <p:cNvPr id="6146" name="Object 27"/>
          <p:cNvGraphicFramePr>
            <a:graphicFrameLocks noChangeAspect="1"/>
          </p:cNvGraphicFramePr>
          <p:nvPr>
            <p:extLst/>
          </p:nvPr>
        </p:nvGraphicFramePr>
        <p:xfrm>
          <a:off x="5508104" y="2565088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8" name="Document" r:id="rId4" imgW="4651248" imgH="1575816" progId="Word.Document.8">
                  <p:embed/>
                </p:oleObj>
              </mc:Choice>
              <mc:Fallback>
                <p:oleObj name="Document" r:id="rId4" imgW="4651248" imgH="157581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104" y="2565088"/>
                        <a:ext cx="3343275" cy="1133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Text Box 28"/>
          <p:cNvSpPr txBox="1">
            <a:spLocks noChangeArrowheads="1"/>
          </p:cNvSpPr>
          <p:nvPr/>
        </p:nvSpPr>
        <p:spPr bwMode="auto">
          <a:xfrm>
            <a:off x="6379641" y="2057400"/>
            <a:ext cx="16002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2000" dirty="0">
                <a:solidFill>
                  <a:schemeClr val="tx2"/>
                </a:solidFill>
              </a:rPr>
              <a:t>Test Data</a:t>
            </a:r>
            <a:endParaRPr lang="en-US" sz="2000" b="0" dirty="0">
              <a:solidFill>
                <a:schemeClr val="bg2"/>
              </a:solidFill>
            </a:endParaRPr>
          </a:p>
        </p:txBody>
      </p:sp>
      <p:sp>
        <p:nvSpPr>
          <p:cNvPr id="6150" name="Text Box 29"/>
          <p:cNvSpPr txBox="1">
            <a:spLocks noChangeArrowheads="1"/>
          </p:cNvSpPr>
          <p:nvPr/>
        </p:nvSpPr>
        <p:spPr bwMode="auto">
          <a:xfrm>
            <a:off x="990600" y="1447800"/>
            <a:ext cx="34290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2000" b="0" dirty="0"/>
              <a:t>Start from the root of tree.</a:t>
            </a:r>
          </a:p>
        </p:txBody>
      </p:sp>
      <p:sp>
        <p:nvSpPr>
          <p:cNvPr id="6151" name="Line 30"/>
          <p:cNvSpPr>
            <a:spLocks noChangeShapeType="1"/>
          </p:cNvSpPr>
          <p:nvPr/>
        </p:nvSpPr>
        <p:spPr bwMode="auto">
          <a:xfrm>
            <a:off x="2133600" y="1828800"/>
            <a:ext cx="0" cy="4572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3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4762872" cy="1143000"/>
          </a:xfrm>
        </p:spPr>
        <p:txBody>
          <a:bodyPr anchor="ctr"/>
          <a:lstStyle/>
          <a:p>
            <a:pPr algn="l"/>
            <a:r>
              <a:rPr lang="en-US" sz="3200" b="1" dirty="0"/>
              <a:t>Apply Model to Test Data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85800" y="2362200"/>
            <a:ext cx="4267200" cy="3298825"/>
            <a:chOff x="384" y="1584"/>
            <a:chExt cx="2451" cy="1694"/>
          </a:xfrm>
        </p:grpSpPr>
        <p:sp>
          <p:nvSpPr>
            <p:cNvPr id="7175" name="Line 4"/>
            <p:cNvSpPr>
              <a:spLocks noChangeShapeType="1"/>
            </p:cNvSpPr>
            <p:nvPr/>
          </p:nvSpPr>
          <p:spPr bwMode="auto">
            <a:xfrm>
              <a:off x="1655" y="2708"/>
              <a:ext cx="153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176" name="Line 5"/>
            <p:cNvSpPr>
              <a:spLocks noChangeShapeType="1"/>
            </p:cNvSpPr>
            <p:nvPr/>
          </p:nvSpPr>
          <p:spPr bwMode="auto">
            <a:xfrm flipH="1">
              <a:off x="943" y="2708"/>
              <a:ext cx="204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177" name="Line 6"/>
            <p:cNvSpPr>
              <a:spLocks noChangeShapeType="1"/>
            </p:cNvSpPr>
            <p:nvPr/>
          </p:nvSpPr>
          <p:spPr bwMode="auto">
            <a:xfrm flipH="1">
              <a:off x="1350" y="2208"/>
              <a:ext cx="254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178" name="Line 7"/>
            <p:cNvSpPr>
              <a:spLocks noChangeShapeType="1"/>
            </p:cNvSpPr>
            <p:nvPr/>
          </p:nvSpPr>
          <p:spPr bwMode="auto">
            <a:xfrm>
              <a:off x="2113" y="2208"/>
              <a:ext cx="305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179" name="Line 8"/>
            <p:cNvSpPr>
              <a:spLocks noChangeShapeType="1"/>
            </p:cNvSpPr>
            <p:nvPr/>
          </p:nvSpPr>
          <p:spPr bwMode="auto">
            <a:xfrm>
              <a:off x="1452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180" name="Line 9"/>
            <p:cNvSpPr>
              <a:spLocks noChangeShapeType="1"/>
            </p:cNvSpPr>
            <p:nvPr/>
          </p:nvSpPr>
          <p:spPr bwMode="auto">
            <a:xfrm flipH="1">
              <a:off x="587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181" name="Text Box 10"/>
            <p:cNvSpPr txBox="1">
              <a:spLocks noChangeArrowheads="1"/>
            </p:cNvSpPr>
            <p:nvPr/>
          </p:nvSpPr>
          <p:spPr bwMode="auto">
            <a:xfrm>
              <a:off x="913" y="1584"/>
              <a:ext cx="590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2D1993"/>
                  </a:solidFill>
                </a:rPr>
                <a:t>Refund</a:t>
              </a:r>
              <a:endParaRPr lang="en-US" sz="1600" b="0">
                <a:solidFill>
                  <a:schemeClr val="bg2"/>
                </a:solidFill>
              </a:endParaRPr>
            </a:p>
          </p:txBody>
        </p:sp>
        <p:sp>
          <p:nvSpPr>
            <p:cNvPr id="7182" name="Text Box 11"/>
            <p:cNvSpPr txBox="1">
              <a:spLocks noChangeArrowheads="1"/>
            </p:cNvSpPr>
            <p:nvPr/>
          </p:nvSpPr>
          <p:spPr bwMode="auto">
            <a:xfrm>
              <a:off x="1553" y="2042"/>
              <a:ext cx="589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2D1993"/>
                  </a:solidFill>
                </a:rPr>
                <a:t>MarSt</a:t>
              </a:r>
              <a:endParaRPr lang="en-US" sz="1600" b="0">
                <a:solidFill>
                  <a:schemeClr val="bg2"/>
                </a:solidFill>
              </a:endParaRPr>
            </a:p>
          </p:txBody>
        </p:sp>
        <p:sp>
          <p:nvSpPr>
            <p:cNvPr id="7183" name="Text Box 12"/>
            <p:cNvSpPr txBox="1">
              <a:spLocks noChangeArrowheads="1"/>
            </p:cNvSpPr>
            <p:nvPr/>
          </p:nvSpPr>
          <p:spPr bwMode="auto">
            <a:xfrm>
              <a:off x="1096" y="2541"/>
              <a:ext cx="610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2D1993"/>
                  </a:solidFill>
                </a:rPr>
                <a:t>TaxInc</a:t>
              </a:r>
              <a:endParaRPr lang="en-US" sz="1600" b="0">
                <a:solidFill>
                  <a:schemeClr val="bg2"/>
                </a:solidFill>
              </a:endParaRPr>
            </a:p>
          </p:txBody>
        </p:sp>
        <p:sp>
          <p:nvSpPr>
            <p:cNvPr id="7184" name="AutoShape 13"/>
            <p:cNvSpPr>
              <a:spLocks noChangeArrowheads="1"/>
            </p:cNvSpPr>
            <p:nvPr/>
          </p:nvSpPr>
          <p:spPr bwMode="auto">
            <a:xfrm>
              <a:off x="1680" y="3038"/>
              <a:ext cx="395" cy="231"/>
            </a:xfrm>
            <a:prstGeom prst="roundRect">
              <a:avLst>
                <a:gd name="adj" fmla="val 16769"/>
              </a:avLst>
            </a:prstGeom>
            <a:solidFill>
              <a:srgbClr val="33CCFF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185" name="Text Box 14"/>
            <p:cNvSpPr txBox="1">
              <a:spLocks noChangeArrowheads="1"/>
            </p:cNvSpPr>
            <p:nvPr/>
          </p:nvSpPr>
          <p:spPr bwMode="auto">
            <a:xfrm>
              <a:off x="1632" y="3038"/>
              <a:ext cx="432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800000"/>
                  </a:solidFill>
                </a:rPr>
                <a:t>YES</a:t>
              </a:r>
              <a:endParaRPr lang="en-US" sz="1600" b="0">
                <a:solidFill>
                  <a:schemeClr val="bg2"/>
                </a:solidFill>
              </a:endParaRPr>
            </a:p>
          </p:txBody>
        </p:sp>
        <p:sp>
          <p:nvSpPr>
            <p:cNvPr id="7186" name="AutoShape 15"/>
            <p:cNvSpPr>
              <a:spLocks noChangeArrowheads="1"/>
            </p:cNvSpPr>
            <p:nvPr/>
          </p:nvSpPr>
          <p:spPr bwMode="auto">
            <a:xfrm>
              <a:off x="740" y="3049"/>
              <a:ext cx="412" cy="22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187" name="Text Box 16"/>
            <p:cNvSpPr txBox="1">
              <a:spLocks noChangeArrowheads="1"/>
            </p:cNvSpPr>
            <p:nvPr/>
          </p:nvSpPr>
          <p:spPr bwMode="auto">
            <a:xfrm>
              <a:off x="814" y="3040"/>
              <a:ext cx="281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800000"/>
                  </a:solidFill>
                </a:rPr>
                <a:t>NO</a:t>
              </a:r>
              <a:endParaRPr lang="en-US" sz="1600" b="0">
                <a:solidFill>
                  <a:schemeClr val="bg2"/>
                </a:solidFill>
              </a:endParaRPr>
            </a:p>
          </p:txBody>
        </p:sp>
        <p:sp>
          <p:nvSpPr>
            <p:cNvPr id="7188" name="AutoShape 17"/>
            <p:cNvSpPr>
              <a:spLocks noChangeArrowheads="1"/>
            </p:cNvSpPr>
            <p:nvPr/>
          </p:nvSpPr>
          <p:spPr bwMode="auto">
            <a:xfrm>
              <a:off x="384" y="2051"/>
              <a:ext cx="432" cy="21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189" name="Text Box 18"/>
            <p:cNvSpPr txBox="1">
              <a:spLocks noChangeArrowheads="1"/>
            </p:cNvSpPr>
            <p:nvPr/>
          </p:nvSpPr>
          <p:spPr bwMode="auto">
            <a:xfrm>
              <a:off x="458" y="2042"/>
              <a:ext cx="281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800000"/>
                  </a:solidFill>
                </a:rPr>
                <a:t>NO</a:t>
              </a:r>
              <a:endParaRPr lang="en-US" sz="1600" b="0">
                <a:solidFill>
                  <a:srgbClr val="00FFFF"/>
                </a:solidFill>
              </a:endParaRPr>
            </a:p>
          </p:txBody>
        </p:sp>
        <p:sp>
          <p:nvSpPr>
            <p:cNvPr id="7190" name="AutoShape 19"/>
            <p:cNvSpPr>
              <a:spLocks noChangeArrowheads="1"/>
            </p:cNvSpPr>
            <p:nvPr/>
          </p:nvSpPr>
          <p:spPr bwMode="auto">
            <a:xfrm>
              <a:off x="2208" y="2558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191" name="Text Box 20"/>
            <p:cNvSpPr txBox="1">
              <a:spLocks noChangeArrowheads="1"/>
            </p:cNvSpPr>
            <p:nvPr/>
          </p:nvSpPr>
          <p:spPr bwMode="auto">
            <a:xfrm>
              <a:off x="2270" y="2558"/>
              <a:ext cx="281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800000"/>
                  </a:solidFill>
                </a:rPr>
                <a:t>NO</a:t>
              </a:r>
              <a:endParaRPr lang="en-US" sz="1600" b="0">
                <a:solidFill>
                  <a:schemeClr val="bg2"/>
                </a:solidFill>
              </a:endParaRPr>
            </a:p>
          </p:txBody>
        </p:sp>
        <p:sp>
          <p:nvSpPr>
            <p:cNvPr id="7192" name="Text Box 21"/>
            <p:cNvSpPr txBox="1">
              <a:spLocks noChangeArrowheads="1"/>
            </p:cNvSpPr>
            <p:nvPr/>
          </p:nvSpPr>
          <p:spPr bwMode="auto">
            <a:xfrm>
              <a:off x="484" y="1750"/>
              <a:ext cx="307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 b="0"/>
                <a:t>Yes</a:t>
              </a:r>
              <a:endParaRPr lang="en-US" sz="1600" b="0">
                <a:solidFill>
                  <a:schemeClr val="bg2"/>
                </a:solidFill>
              </a:endParaRPr>
            </a:p>
          </p:txBody>
        </p:sp>
        <p:sp>
          <p:nvSpPr>
            <p:cNvPr id="7193" name="Text Box 22"/>
            <p:cNvSpPr txBox="1">
              <a:spLocks noChangeArrowheads="1"/>
            </p:cNvSpPr>
            <p:nvPr/>
          </p:nvSpPr>
          <p:spPr bwMode="auto">
            <a:xfrm>
              <a:off x="1654" y="1750"/>
              <a:ext cx="255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 b="0"/>
                <a:t>No</a:t>
              </a:r>
              <a:endParaRPr lang="en-US" sz="1600" b="0">
                <a:solidFill>
                  <a:schemeClr val="bg2"/>
                </a:solidFill>
              </a:endParaRPr>
            </a:p>
          </p:txBody>
        </p:sp>
        <p:sp>
          <p:nvSpPr>
            <p:cNvPr id="7194" name="Text Box 23"/>
            <p:cNvSpPr txBox="1">
              <a:spLocks noChangeArrowheads="1"/>
            </p:cNvSpPr>
            <p:nvPr/>
          </p:nvSpPr>
          <p:spPr bwMode="auto">
            <a:xfrm>
              <a:off x="2301" y="2232"/>
              <a:ext cx="534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 b="0"/>
                <a:t>Married</a:t>
              </a:r>
              <a:r>
                <a:rPr lang="en-US" sz="1600" b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7195" name="Text Box 24"/>
            <p:cNvSpPr txBox="1">
              <a:spLocks noChangeArrowheads="1"/>
            </p:cNvSpPr>
            <p:nvPr/>
          </p:nvSpPr>
          <p:spPr bwMode="auto">
            <a:xfrm>
              <a:off x="945" y="2250"/>
              <a:ext cx="954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 b="0"/>
                <a:t>Single, Divorced</a:t>
              </a:r>
              <a:endParaRPr lang="en-US" sz="1600" b="0">
                <a:solidFill>
                  <a:schemeClr val="bg2"/>
                </a:solidFill>
              </a:endParaRPr>
            </a:p>
          </p:txBody>
        </p:sp>
        <p:sp>
          <p:nvSpPr>
            <p:cNvPr id="7196" name="Text Box 25"/>
            <p:cNvSpPr txBox="1">
              <a:spLocks noChangeArrowheads="1"/>
            </p:cNvSpPr>
            <p:nvPr/>
          </p:nvSpPr>
          <p:spPr bwMode="auto">
            <a:xfrm>
              <a:off x="654" y="2749"/>
              <a:ext cx="414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 b="0"/>
                <a:t>&lt; 80K</a:t>
              </a:r>
              <a:endParaRPr lang="en-US" sz="1600" b="0">
                <a:solidFill>
                  <a:schemeClr val="bg2"/>
                </a:solidFill>
              </a:endParaRPr>
            </a:p>
          </p:txBody>
        </p:sp>
        <p:sp>
          <p:nvSpPr>
            <p:cNvPr id="7197" name="Text Box 26"/>
            <p:cNvSpPr txBox="1">
              <a:spLocks noChangeArrowheads="1"/>
            </p:cNvSpPr>
            <p:nvPr/>
          </p:nvSpPr>
          <p:spPr bwMode="auto">
            <a:xfrm>
              <a:off x="1772" y="2749"/>
              <a:ext cx="414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 b="0"/>
                <a:t>&gt; 80K</a:t>
              </a:r>
              <a:endParaRPr lang="en-US" sz="1600" b="0">
                <a:solidFill>
                  <a:schemeClr val="bg2"/>
                </a:solidFill>
              </a:endParaRPr>
            </a:p>
          </p:txBody>
        </p:sp>
      </p:grpSp>
      <p:graphicFrame>
        <p:nvGraphicFramePr>
          <p:cNvPr id="7170" name="Object 27"/>
          <p:cNvGraphicFramePr>
            <a:graphicFrameLocks noChangeAspect="1"/>
          </p:cNvGraphicFramePr>
          <p:nvPr/>
        </p:nvGraphicFramePr>
        <p:xfrm>
          <a:off x="4953000" y="160020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2" name="Document" r:id="rId4" imgW="4651248" imgH="1575816" progId="Word.Document.8">
                  <p:embed/>
                </p:oleObj>
              </mc:Choice>
              <mc:Fallback>
                <p:oleObj name="Document" r:id="rId4" imgW="4651248" imgH="157581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600200"/>
                        <a:ext cx="3343275" cy="1133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Text Box 28"/>
          <p:cNvSpPr txBox="1">
            <a:spLocks noChangeArrowheads="1"/>
          </p:cNvSpPr>
          <p:nvPr/>
        </p:nvSpPr>
        <p:spPr bwMode="auto">
          <a:xfrm>
            <a:off x="7008083" y="1263650"/>
            <a:ext cx="16002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2000" dirty="0">
                <a:solidFill>
                  <a:schemeClr val="tx2"/>
                </a:solidFill>
              </a:rPr>
              <a:t>Test Data</a:t>
            </a:r>
            <a:endParaRPr lang="en-US" sz="2000" b="0" dirty="0">
              <a:solidFill>
                <a:schemeClr val="bg2"/>
              </a:solidFill>
            </a:endParaRPr>
          </a:p>
        </p:txBody>
      </p:sp>
      <p:sp>
        <p:nvSpPr>
          <p:cNvPr id="7174" name="Line 29"/>
          <p:cNvSpPr>
            <a:spLocks noChangeShapeType="1"/>
          </p:cNvSpPr>
          <p:nvPr/>
        </p:nvSpPr>
        <p:spPr bwMode="auto">
          <a:xfrm flipH="1">
            <a:off x="2667000" y="1828800"/>
            <a:ext cx="2362200" cy="6858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93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algn="l"/>
            <a:r>
              <a:rPr lang="en-US" sz="3200" b="1"/>
              <a:t>Apply Model to Test Data</a:t>
            </a:r>
          </a:p>
        </p:txBody>
      </p:sp>
      <p:sp>
        <p:nvSpPr>
          <p:cNvPr id="8196" name="Line 3"/>
          <p:cNvSpPr>
            <a:spLocks noChangeShapeType="1"/>
          </p:cNvSpPr>
          <p:nvPr/>
        </p:nvSpPr>
        <p:spPr bwMode="auto">
          <a:xfrm>
            <a:off x="2898775" y="4551363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8197" name="Line 4"/>
          <p:cNvSpPr>
            <a:spLocks noChangeShapeType="1"/>
          </p:cNvSpPr>
          <p:nvPr/>
        </p:nvSpPr>
        <p:spPr bwMode="auto">
          <a:xfrm flipH="1">
            <a:off x="1658938" y="4551363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8198" name="Line 5"/>
          <p:cNvSpPr>
            <a:spLocks noChangeShapeType="1"/>
          </p:cNvSpPr>
          <p:nvPr/>
        </p:nvSpPr>
        <p:spPr bwMode="auto">
          <a:xfrm flipH="1">
            <a:off x="2366963" y="3576638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8199" name="Line 6"/>
          <p:cNvSpPr>
            <a:spLocks noChangeShapeType="1"/>
          </p:cNvSpPr>
          <p:nvPr/>
        </p:nvSpPr>
        <p:spPr bwMode="auto">
          <a:xfrm>
            <a:off x="3695700" y="3576638"/>
            <a:ext cx="531813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8200" name="Line 7"/>
          <p:cNvSpPr>
            <a:spLocks noChangeShapeType="1"/>
          </p:cNvSpPr>
          <p:nvPr/>
        </p:nvSpPr>
        <p:spPr bwMode="auto">
          <a:xfrm>
            <a:off x="2544763" y="2686050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8201" name="Line 8"/>
          <p:cNvSpPr>
            <a:spLocks noChangeShapeType="1"/>
          </p:cNvSpPr>
          <p:nvPr/>
        </p:nvSpPr>
        <p:spPr bwMode="auto">
          <a:xfrm flipH="1">
            <a:off x="1039813" y="2686050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1606550" y="2362200"/>
            <a:ext cx="1027113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</a:rPr>
              <a:t>Refund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8203" name="Text Box 10"/>
          <p:cNvSpPr txBox="1">
            <a:spLocks noChangeArrowheads="1"/>
          </p:cNvSpPr>
          <p:nvPr/>
        </p:nvSpPr>
        <p:spPr bwMode="auto">
          <a:xfrm>
            <a:off x="2720975" y="3254375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</a:rPr>
              <a:t>MarSt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8204" name="Text Box 11"/>
          <p:cNvSpPr txBox="1">
            <a:spLocks noChangeArrowheads="1"/>
          </p:cNvSpPr>
          <p:nvPr/>
        </p:nvSpPr>
        <p:spPr bwMode="auto">
          <a:xfrm>
            <a:off x="1925638" y="4225925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</a:rPr>
              <a:t>TaxInc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8205" name="AutoShape 12"/>
          <p:cNvSpPr>
            <a:spLocks noChangeArrowheads="1"/>
          </p:cNvSpPr>
          <p:nvPr/>
        </p:nvSpPr>
        <p:spPr bwMode="auto">
          <a:xfrm>
            <a:off x="2941638" y="5194300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8206" name="Text Box 13"/>
          <p:cNvSpPr txBox="1">
            <a:spLocks noChangeArrowheads="1"/>
          </p:cNvSpPr>
          <p:nvPr/>
        </p:nvSpPr>
        <p:spPr bwMode="auto">
          <a:xfrm>
            <a:off x="2859088" y="5194300"/>
            <a:ext cx="750887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</a:rPr>
              <a:t>YES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8207" name="AutoShape 14"/>
          <p:cNvSpPr>
            <a:spLocks noChangeArrowheads="1"/>
          </p:cNvSpPr>
          <p:nvPr/>
        </p:nvSpPr>
        <p:spPr bwMode="auto">
          <a:xfrm>
            <a:off x="1304925" y="5214938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8208" name="Text Box 15"/>
          <p:cNvSpPr txBox="1">
            <a:spLocks noChangeArrowheads="1"/>
          </p:cNvSpPr>
          <p:nvPr/>
        </p:nvSpPr>
        <p:spPr bwMode="auto">
          <a:xfrm>
            <a:off x="1435100" y="5197475"/>
            <a:ext cx="4889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</a:rPr>
              <a:t>NO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8209" name="AutoShape 16"/>
          <p:cNvSpPr>
            <a:spLocks noChangeArrowheads="1"/>
          </p:cNvSpPr>
          <p:nvPr/>
        </p:nvSpPr>
        <p:spPr bwMode="auto">
          <a:xfrm>
            <a:off x="685800" y="3271838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8210" name="Text Box 17"/>
          <p:cNvSpPr txBox="1">
            <a:spLocks noChangeArrowheads="1"/>
          </p:cNvSpPr>
          <p:nvPr/>
        </p:nvSpPr>
        <p:spPr bwMode="auto">
          <a:xfrm>
            <a:off x="814388" y="3254375"/>
            <a:ext cx="4889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</a:rPr>
              <a:t>NO</a:t>
            </a:r>
            <a:endParaRPr lang="en-US" sz="1600" b="0">
              <a:solidFill>
                <a:srgbClr val="00FFFF"/>
              </a:solidFill>
            </a:endParaRPr>
          </a:p>
        </p:txBody>
      </p:sp>
      <p:sp>
        <p:nvSpPr>
          <p:cNvPr id="8211" name="AutoShape 18"/>
          <p:cNvSpPr>
            <a:spLocks noChangeArrowheads="1"/>
          </p:cNvSpPr>
          <p:nvPr/>
        </p:nvSpPr>
        <p:spPr bwMode="auto">
          <a:xfrm>
            <a:off x="3860800" y="4259263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8212" name="Text Box 19"/>
          <p:cNvSpPr txBox="1">
            <a:spLocks noChangeArrowheads="1"/>
          </p:cNvSpPr>
          <p:nvPr/>
        </p:nvSpPr>
        <p:spPr bwMode="auto">
          <a:xfrm>
            <a:off x="3968750" y="4259263"/>
            <a:ext cx="49053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</a:rPr>
              <a:t>NO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8213" name="Text Box 20"/>
          <p:cNvSpPr txBox="1">
            <a:spLocks noChangeArrowheads="1"/>
          </p:cNvSpPr>
          <p:nvPr/>
        </p:nvSpPr>
        <p:spPr bwMode="auto">
          <a:xfrm>
            <a:off x="860425" y="2686050"/>
            <a:ext cx="5334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Yes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8214" name="Text Box 21"/>
          <p:cNvSpPr txBox="1">
            <a:spLocks noChangeArrowheads="1"/>
          </p:cNvSpPr>
          <p:nvPr/>
        </p:nvSpPr>
        <p:spPr bwMode="auto">
          <a:xfrm>
            <a:off x="2897188" y="2686050"/>
            <a:ext cx="442912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8215" name="Text Box 22"/>
          <p:cNvSpPr txBox="1">
            <a:spLocks noChangeArrowheads="1"/>
          </p:cNvSpPr>
          <p:nvPr/>
        </p:nvSpPr>
        <p:spPr bwMode="auto">
          <a:xfrm>
            <a:off x="4022725" y="3624263"/>
            <a:ext cx="9302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Married</a:t>
            </a:r>
            <a:r>
              <a:rPr lang="en-US" sz="16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8216" name="Text Box 23"/>
          <p:cNvSpPr txBox="1">
            <a:spLocks noChangeArrowheads="1"/>
          </p:cNvSpPr>
          <p:nvPr/>
        </p:nvSpPr>
        <p:spPr bwMode="auto">
          <a:xfrm>
            <a:off x="1662113" y="3659188"/>
            <a:ext cx="16605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Single, Divorced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8217" name="Text Box 24"/>
          <p:cNvSpPr txBox="1">
            <a:spLocks noChangeArrowheads="1"/>
          </p:cNvSpPr>
          <p:nvPr/>
        </p:nvSpPr>
        <p:spPr bwMode="auto">
          <a:xfrm>
            <a:off x="1155700" y="4630738"/>
            <a:ext cx="7207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&lt; 80K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8218" name="Text Box 25"/>
          <p:cNvSpPr txBox="1">
            <a:spLocks noChangeArrowheads="1"/>
          </p:cNvSpPr>
          <p:nvPr/>
        </p:nvSpPr>
        <p:spPr bwMode="auto">
          <a:xfrm>
            <a:off x="3101975" y="4630738"/>
            <a:ext cx="7207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&gt; 80K</a:t>
            </a:r>
            <a:endParaRPr lang="en-US" sz="1600" b="0">
              <a:solidFill>
                <a:schemeClr val="bg2"/>
              </a:solidFill>
            </a:endParaRPr>
          </a:p>
        </p:txBody>
      </p:sp>
      <p:graphicFrame>
        <p:nvGraphicFramePr>
          <p:cNvPr id="8194" name="Object 26"/>
          <p:cNvGraphicFramePr>
            <a:graphicFrameLocks noChangeAspect="1"/>
          </p:cNvGraphicFramePr>
          <p:nvPr/>
        </p:nvGraphicFramePr>
        <p:xfrm>
          <a:off x="4953000" y="160020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06" name="Document" r:id="rId4" imgW="4651248" imgH="1575816" progId="Word.Document.8">
                  <p:embed/>
                </p:oleObj>
              </mc:Choice>
              <mc:Fallback>
                <p:oleObj name="Document" r:id="rId4" imgW="4651248" imgH="157581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600200"/>
                        <a:ext cx="3343275" cy="1133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6876256" y="1283494"/>
            <a:ext cx="16002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2000" dirty="0">
                <a:solidFill>
                  <a:schemeClr val="tx2"/>
                </a:solidFill>
              </a:rPr>
              <a:t>Test Data</a:t>
            </a:r>
            <a:endParaRPr lang="en-US" sz="2000" b="0" dirty="0">
              <a:solidFill>
                <a:schemeClr val="bg2"/>
              </a:solidFill>
            </a:endParaRPr>
          </a:p>
        </p:txBody>
      </p:sp>
      <p:sp>
        <p:nvSpPr>
          <p:cNvPr id="8220" name="Line 28"/>
          <p:cNvSpPr>
            <a:spLocks noChangeShapeType="1"/>
          </p:cNvSpPr>
          <p:nvPr/>
        </p:nvSpPr>
        <p:spPr bwMode="auto">
          <a:xfrm flipH="1">
            <a:off x="3352800" y="2362200"/>
            <a:ext cx="1600200" cy="4572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17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4834880" cy="1143000"/>
          </a:xfrm>
        </p:spPr>
        <p:txBody>
          <a:bodyPr anchor="ctr"/>
          <a:lstStyle/>
          <a:p>
            <a:pPr algn="l"/>
            <a:r>
              <a:rPr lang="en-US" sz="3200" b="1" dirty="0"/>
              <a:t>Apply Model to Test Data</a:t>
            </a:r>
          </a:p>
        </p:txBody>
      </p:sp>
      <p:sp>
        <p:nvSpPr>
          <p:cNvPr id="9220" name="Line 3"/>
          <p:cNvSpPr>
            <a:spLocks noChangeShapeType="1"/>
          </p:cNvSpPr>
          <p:nvPr/>
        </p:nvSpPr>
        <p:spPr bwMode="auto">
          <a:xfrm>
            <a:off x="2898775" y="4551363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9221" name="Line 4"/>
          <p:cNvSpPr>
            <a:spLocks noChangeShapeType="1"/>
          </p:cNvSpPr>
          <p:nvPr/>
        </p:nvSpPr>
        <p:spPr bwMode="auto">
          <a:xfrm flipH="1">
            <a:off x="1658938" y="4551363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9222" name="Line 5"/>
          <p:cNvSpPr>
            <a:spLocks noChangeShapeType="1"/>
          </p:cNvSpPr>
          <p:nvPr/>
        </p:nvSpPr>
        <p:spPr bwMode="auto">
          <a:xfrm flipH="1">
            <a:off x="2366963" y="3576638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9223" name="Line 6"/>
          <p:cNvSpPr>
            <a:spLocks noChangeShapeType="1"/>
          </p:cNvSpPr>
          <p:nvPr/>
        </p:nvSpPr>
        <p:spPr bwMode="auto">
          <a:xfrm>
            <a:off x="3695700" y="3576638"/>
            <a:ext cx="531813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9224" name="Line 7"/>
          <p:cNvSpPr>
            <a:spLocks noChangeShapeType="1"/>
          </p:cNvSpPr>
          <p:nvPr/>
        </p:nvSpPr>
        <p:spPr bwMode="auto">
          <a:xfrm>
            <a:off x="2544763" y="2686050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9225" name="Line 8"/>
          <p:cNvSpPr>
            <a:spLocks noChangeShapeType="1"/>
          </p:cNvSpPr>
          <p:nvPr/>
        </p:nvSpPr>
        <p:spPr bwMode="auto">
          <a:xfrm flipH="1">
            <a:off x="1039813" y="2686050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9226" name="Text Box 9"/>
          <p:cNvSpPr txBox="1">
            <a:spLocks noChangeArrowheads="1"/>
          </p:cNvSpPr>
          <p:nvPr/>
        </p:nvSpPr>
        <p:spPr bwMode="auto">
          <a:xfrm>
            <a:off x="1606550" y="2362200"/>
            <a:ext cx="1027113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</a:rPr>
              <a:t>Refund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9227" name="Text Box 10"/>
          <p:cNvSpPr txBox="1">
            <a:spLocks noChangeArrowheads="1"/>
          </p:cNvSpPr>
          <p:nvPr/>
        </p:nvSpPr>
        <p:spPr bwMode="auto">
          <a:xfrm>
            <a:off x="2720975" y="3254375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</a:rPr>
              <a:t>MarSt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9228" name="Text Box 11"/>
          <p:cNvSpPr txBox="1">
            <a:spLocks noChangeArrowheads="1"/>
          </p:cNvSpPr>
          <p:nvPr/>
        </p:nvSpPr>
        <p:spPr bwMode="auto">
          <a:xfrm>
            <a:off x="1925638" y="4225925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</a:rPr>
              <a:t>TaxInc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9229" name="AutoShape 12"/>
          <p:cNvSpPr>
            <a:spLocks noChangeArrowheads="1"/>
          </p:cNvSpPr>
          <p:nvPr/>
        </p:nvSpPr>
        <p:spPr bwMode="auto">
          <a:xfrm>
            <a:off x="2941638" y="5194300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9230" name="Text Box 13"/>
          <p:cNvSpPr txBox="1">
            <a:spLocks noChangeArrowheads="1"/>
          </p:cNvSpPr>
          <p:nvPr/>
        </p:nvSpPr>
        <p:spPr bwMode="auto">
          <a:xfrm>
            <a:off x="2859088" y="5194300"/>
            <a:ext cx="750887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</a:rPr>
              <a:t>YES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9231" name="AutoShape 14"/>
          <p:cNvSpPr>
            <a:spLocks noChangeArrowheads="1"/>
          </p:cNvSpPr>
          <p:nvPr/>
        </p:nvSpPr>
        <p:spPr bwMode="auto">
          <a:xfrm>
            <a:off x="1304925" y="5214938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9232" name="Text Box 15"/>
          <p:cNvSpPr txBox="1">
            <a:spLocks noChangeArrowheads="1"/>
          </p:cNvSpPr>
          <p:nvPr/>
        </p:nvSpPr>
        <p:spPr bwMode="auto">
          <a:xfrm>
            <a:off x="1435100" y="5197475"/>
            <a:ext cx="4889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</a:rPr>
              <a:t>NO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9233" name="AutoShape 16"/>
          <p:cNvSpPr>
            <a:spLocks noChangeArrowheads="1"/>
          </p:cNvSpPr>
          <p:nvPr/>
        </p:nvSpPr>
        <p:spPr bwMode="auto">
          <a:xfrm>
            <a:off x="685800" y="3271838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9234" name="Text Box 17"/>
          <p:cNvSpPr txBox="1">
            <a:spLocks noChangeArrowheads="1"/>
          </p:cNvSpPr>
          <p:nvPr/>
        </p:nvSpPr>
        <p:spPr bwMode="auto">
          <a:xfrm>
            <a:off x="814388" y="3254375"/>
            <a:ext cx="4889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</a:rPr>
              <a:t>NO</a:t>
            </a:r>
            <a:endParaRPr lang="en-US" sz="1600" b="0">
              <a:solidFill>
                <a:srgbClr val="00FFFF"/>
              </a:solidFill>
            </a:endParaRPr>
          </a:p>
        </p:txBody>
      </p:sp>
      <p:sp>
        <p:nvSpPr>
          <p:cNvPr id="9235" name="AutoShape 18"/>
          <p:cNvSpPr>
            <a:spLocks noChangeArrowheads="1"/>
          </p:cNvSpPr>
          <p:nvPr/>
        </p:nvSpPr>
        <p:spPr bwMode="auto">
          <a:xfrm>
            <a:off x="3860800" y="4259263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9236" name="Text Box 19"/>
          <p:cNvSpPr txBox="1">
            <a:spLocks noChangeArrowheads="1"/>
          </p:cNvSpPr>
          <p:nvPr/>
        </p:nvSpPr>
        <p:spPr bwMode="auto">
          <a:xfrm>
            <a:off x="3968750" y="4259263"/>
            <a:ext cx="49053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</a:rPr>
              <a:t>NO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9237" name="Text Box 20"/>
          <p:cNvSpPr txBox="1">
            <a:spLocks noChangeArrowheads="1"/>
          </p:cNvSpPr>
          <p:nvPr/>
        </p:nvSpPr>
        <p:spPr bwMode="auto">
          <a:xfrm>
            <a:off x="860425" y="2686050"/>
            <a:ext cx="5334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Yes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9238" name="Text Box 21"/>
          <p:cNvSpPr txBox="1">
            <a:spLocks noChangeArrowheads="1"/>
          </p:cNvSpPr>
          <p:nvPr/>
        </p:nvSpPr>
        <p:spPr bwMode="auto">
          <a:xfrm>
            <a:off x="2897188" y="2686050"/>
            <a:ext cx="442912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9239" name="Text Box 22"/>
          <p:cNvSpPr txBox="1">
            <a:spLocks noChangeArrowheads="1"/>
          </p:cNvSpPr>
          <p:nvPr/>
        </p:nvSpPr>
        <p:spPr bwMode="auto">
          <a:xfrm>
            <a:off x="4022725" y="3624263"/>
            <a:ext cx="9302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Married</a:t>
            </a:r>
            <a:r>
              <a:rPr lang="en-US" sz="16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9240" name="Text Box 23"/>
          <p:cNvSpPr txBox="1">
            <a:spLocks noChangeArrowheads="1"/>
          </p:cNvSpPr>
          <p:nvPr/>
        </p:nvSpPr>
        <p:spPr bwMode="auto">
          <a:xfrm>
            <a:off x="1662113" y="3659188"/>
            <a:ext cx="16605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Single, Divorced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9241" name="Text Box 24"/>
          <p:cNvSpPr txBox="1">
            <a:spLocks noChangeArrowheads="1"/>
          </p:cNvSpPr>
          <p:nvPr/>
        </p:nvSpPr>
        <p:spPr bwMode="auto">
          <a:xfrm>
            <a:off x="1155700" y="4630738"/>
            <a:ext cx="7207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&lt; 80K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9242" name="Text Box 25"/>
          <p:cNvSpPr txBox="1">
            <a:spLocks noChangeArrowheads="1"/>
          </p:cNvSpPr>
          <p:nvPr/>
        </p:nvSpPr>
        <p:spPr bwMode="auto">
          <a:xfrm>
            <a:off x="3101975" y="4630738"/>
            <a:ext cx="7207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&gt; 80K</a:t>
            </a:r>
            <a:endParaRPr lang="en-US" sz="1600" b="0">
              <a:solidFill>
                <a:schemeClr val="bg2"/>
              </a:solidFill>
            </a:endParaRPr>
          </a:p>
        </p:txBody>
      </p:sp>
      <p:graphicFrame>
        <p:nvGraphicFramePr>
          <p:cNvPr id="9218" name="Object 26"/>
          <p:cNvGraphicFramePr>
            <a:graphicFrameLocks noChangeAspect="1"/>
          </p:cNvGraphicFramePr>
          <p:nvPr/>
        </p:nvGraphicFramePr>
        <p:xfrm>
          <a:off x="4953000" y="160020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0" name="Document" r:id="rId4" imgW="4651248" imgH="1575816" progId="Word.Document.8">
                  <p:embed/>
                </p:oleObj>
              </mc:Choice>
              <mc:Fallback>
                <p:oleObj name="Document" r:id="rId4" imgW="4651248" imgH="157581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600200"/>
                        <a:ext cx="3343275" cy="1133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3" name="Text Box 27"/>
          <p:cNvSpPr txBox="1">
            <a:spLocks noChangeArrowheads="1"/>
          </p:cNvSpPr>
          <p:nvPr/>
        </p:nvSpPr>
        <p:spPr bwMode="auto">
          <a:xfrm>
            <a:off x="6876256" y="1249363"/>
            <a:ext cx="16002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2000" dirty="0">
                <a:solidFill>
                  <a:schemeClr val="tx2"/>
                </a:solidFill>
              </a:rPr>
              <a:t>Test Data</a:t>
            </a:r>
            <a:endParaRPr lang="en-US" sz="2000" b="0" dirty="0">
              <a:solidFill>
                <a:schemeClr val="bg2"/>
              </a:solidFill>
            </a:endParaRPr>
          </a:p>
        </p:txBody>
      </p:sp>
      <p:sp>
        <p:nvSpPr>
          <p:cNvPr id="9244" name="Line 28"/>
          <p:cNvSpPr>
            <a:spLocks noChangeShapeType="1"/>
          </p:cNvSpPr>
          <p:nvPr/>
        </p:nvSpPr>
        <p:spPr bwMode="auto">
          <a:xfrm flipH="1">
            <a:off x="3810000" y="2057400"/>
            <a:ext cx="2057400" cy="12954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51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5194920" cy="1143000"/>
          </a:xfrm>
        </p:spPr>
        <p:txBody>
          <a:bodyPr anchor="ctr"/>
          <a:lstStyle/>
          <a:p>
            <a:pPr algn="l"/>
            <a:r>
              <a:rPr lang="en-US" sz="3200" b="1" dirty="0"/>
              <a:t>Apply Model to Test Data</a:t>
            </a:r>
          </a:p>
        </p:txBody>
      </p:sp>
      <p:sp>
        <p:nvSpPr>
          <p:cNvPr id="10244" name="Line 3"/>
          <p:cNvSpPr>
            <a:spLocks noChangeShapeType="1"/>
          </p:cNvSpPr>
          <p:nvPr/>
        </p:nvSpPr>
        <p:spPr bwMode="auto">
          <a:xfrm>
            <a:off x="2898775" y="4551363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0245" name="Line 4"/>
          <p:cNvSpPr>
            <a:spLocks noChangeShapeType="1"/>
          </p:cNvSpPr>
          <p:nvPr/>
        </p:nvSpPr>
        <p:spPr bwMode="auto">
          <a:xfrm flipH="1">
            <a:off x="1658938" y="4551363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0246" name="Line 5"/>
          <p:cNvSpPr>
            <a:spLocks noChangeShapeType="1"/>
          </p:cNvSpPr>
          <p:nvPr/>
        </p:nvSpPr>
        <p:spPr bwMode="auto">
          <a:xfrm flipH="1">
            <a:off x="2366963" y="3576638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0247" name="Line 6"/>
          <p:cNvSpPr>
            <a:spLocks noChangeShapeType="1"/>
          </p:cNvSpPr>
          <p:nvPr/>
        </p:nvSpPr>
        <p:spPr bwMode="auto">
          <a:xfrm>
            <a:off x="3695700" y="3576638"/>
            <a:ext cx="531813" cy="6492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0248" name="Line 7"/>
          <p:cNvSpPr>
            <a:spLocks noChangeShapeType="1"/>
          </p:cNvSpPr>
          <p:nvPr/>
        </p:nvSpPr>
        <p:spPr bwMode="auto">
          <a:xfrm>
            <a:off x="2544763" y="2686050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0249" name="Line 8"/>
          <p:cNvSpPr>
            <a:spLocks noChangeShapeType="1"/>
          </p:cNvSpPr>
          <p:nvPr/>
        </p:nvSpPr>
        <p:spPr bwMode="auto">
          <a:xfrm flipH="1">
            <a:off x="1039813" y="2686050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0250" name="Text Box 9"/>
          <p:cNvSpPr txBox="1">
            <a:spLocks noChangeArrowheads="1"/>
          </p:cNvSpPr>
          <p:nvPr/>
        </p:nvSpPr>
        <p:spPr bwMode="auto">
          <a:xfrm>
            <a:off x="1606550" y="2362200"/>
            <a:ext cx="1027113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</a:rPr>
              <a:t>Refund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10251" name="Text Box 10"/>
          <p:cNvSpPr txBox="1">
            <a:spLocks noChangeArrowheads="1"/>
          </p:cNvSpPr>
          <p:nvPr/>
        </p:nvSpPr>
        <p:spPr bwMode="auto">
          <a:xfrm>
            <a:off x="2720975" y="3254375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</a:rPr>
              <a:t>MarSt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10252" name="Text Box 11"/>
          <p:cNvSpPr txBox="1">
            <a:spLocks noChangeArrowheads="1"/>
          </p:cNvSpPr>
          <p:nvPr/>
        </p:nvSpPr>
        <p:spPr bwMode="auto">
          <a:xfrm>
            <a:off x="1925638" y="4225925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</a:rPr>
              <a:t>TaxInc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10253" name="AutoShape 12"/>
          <p:cNvSpPr>
            <a:spLocks noChangeArrowheads="1"/>
          </p:cNvSpPr>
          <p:nvPr/>
        </p:nvSpPr>
        <p:spPr bwMode="auto">
          <a:xfrm>
            <a:off x="2941638" y="5194300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0254" name="Text Box 13"/>
          <p:cNvSpPr txBox="1">
            <a:spLocks noChangeArrowheads="1"/>
          </p:cNvSpPr>
          <p:nvPr/>
        </p:nvSpPr>
        <p:spPr bwMode="auto">
          <a:xfrm>
            <a:off x="2859088" y="5194300"/>
            <a:ext cx="750887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</a:rPr>
              <a:t>YES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10255" name="AutoShape 14"/>
          <p:cNvSpPr>
            <a:spLocks noChangeArrowheads="1"/>
          </p:cNvSpPr>
          <p:nvPr/>
        </p:nvSpPr>
        <p:spPr bwMode="auto">
          <a:xfrm>
            <a:off x="1304925" y="5214938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0256" name="Text Box 15"/>
          <p:cNvSpPr txBox="1">
            <a:spLocks noChangeArrowheads="1"/>
          </p:cNvSpPr>
          <p:nvPr/>
        </p:nvSpPr>
        <p:spPr bwMode="auto">
          <a:xfrm>
            <a:off x="1435100" y="5197475"/>
            <a:ext cx="4889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</a:rPr>
              <a:t>NO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10257" name="AutoShape 16"/>
          <p:cNvSpPr>
            <a:spLocks noChangeArrowheads="1"/>
          </p:cNvSpPr>
          <p:nvPr/>
        </p:nvSpPr>
        <p:spPr bwMode="auto">
          <a:xfrm>
            <a:off x="685800" y="3271838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0258" name="Text Box 17"/>
          <p:cNvSpPr txBox="1">
            <a:spLocks noChangeArrowheads="1"/>
          </p:cNvSpPr>
          <p:nvPr/>
        </p:nvSpPr>
        <p:spPr bwMode="auto">
          <a:xfrm>
            <a:off x="814388" y="3254375"/>
            <a:ext cx="4889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</a:rPr>
              <a:t>NO</a:t>
            </a:r>
            <a:endParaRPr lang="en-US" sz="1600" b="0">
              <a:solidFill>
                <a:srgbClr val="00FFFF"/>
              </a:solidFill>
            </a:endParaRPr>
          </a:p>
        </p:txBody>
      </p:sp>
      <p:sp>
        <p:nvSpPr>
          <p:cNvPr id="10259" name="AutoShape 18"/>
          <p:cNvSpPr>
            <a:spLocks noChangeArrowheads="1"/>
          </p:cNvSpPr>
          <p:nvPr/>
        </p:nvSpPr>
        <p:spPr bwMode="auto">
          <a:xfrm>
            <a:off x="3860800" y="4259263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0260" name="Text Box 19"/>
          <p:cNvSpPr txBox="1">
            <a:spLocks noChangeArrowheads="1"/>
          </p:cNvSpPr>
          <p:nvPr/>
        </p:nvSpPr>
        <p:spPr bwMode="auto">
          <a:xfrm>
            <a:off x="3968750" y="4259263"/>
            <a:ext cx="49053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</a:rPr>
              <a:t>NO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10261" name="Text Box 20"/>
          <p:cNvSpPr txBox="1">
            <a:spLocks noChangeArrowheads="1"/>
          </p:cNvSpPr>
          <p:nvPr/>
        </p:nvSpPr>
        <p:spPr bwMode="auto">
          <a:xfrm>
            <a:off x="860425" y="2686050"/>
            <a:ext cx="5334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Yes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10262" name="Text Box 21"/>
          <p:cNvSpPr txBox="1">
            <a:spLocks noChangeArrowheads="1"/>
          </p:cNvSpPr>
          <p:nvPr/>
        </p:nvSpPr>
        <p:spPr bwMode="auto">
          <a:xfrm>
            <a:off x="2897188" y="2686050"/>
            <a:ext cx="442912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0263" name="Text Box 22"/>
          <p:cNvSpPr txBox="1">
            <a:spLocks noChangeArrowheads="1"/>
          </p:cNvSpPr>
          <p:nvPr/>
        </p:nvSpPr>
        <p:spPr bwMode="auto">
          <a:xfrm>
            <a:off x="4022725" y="3624263"/>
            <a:ext cx="9302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solidFill>
                  <a:srgbClr val="FF0000"/>
                </a:solidFill>
              </a:rPr>
              <a:t>Married </a:t>
            </a:r>
          </a:p>
        </p:txBody>
      </p:sp>
      <p:sp>
        <p:nvSpPr>
          <p:cNvPr id="10264" name="Text Box 23"/>
          <p:cNvSpPr txBox="1">
            <a:spLocks noChangeArrowheads="1"/>
          </p:cNvSpPr>
          <p:nvPr/>
        </p:nvSpPr>
        <p:spPr bwMode="auto">
          <a:xfrm>
            <a:off x="1662113" y="3659188"/>
            <a:ext cx="16605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Single, Divorced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10265" name="Text Box 24"/>
          <p:cNvSpPr txBox="1">
            <a:spLocks noChangeArrowheads="1"/>
          </p:cNvSpPr>
          <p:nvPr/>
        </p:nvSpPr>
        <p:spPr bwMode="auto">
          <a:xfrm>
            <a:off x="1155700" y="4630738"/>
            <a:ext cx="7207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&lt; 80K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10266" name="Text Box 25"/>
          <p:cNvSpPr txBox="1">
            <a:spLocks noChangeArrowheads="1"/>
          </p:cNvSpPr>
          <p:nvPr/>
        </p:nvSpPr>
        <p:spPr bwMode="auto">
          <a:xfrm>
            <a:off x="3101975" y="4630738"/>
            <a:ext cx="7207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&gt; 80K</a:t>
            </a:r>
            <a:endParaRPr lang="en-US" sz="1600" b="0">
              <a:solidFill>
                <a:schemeClr val="bg2"/>
              </a:solidFill>
            </a:endParaRPr>
          </a:p>
        </p:txBody>
      </p:sp>
      <p:graphicFrame>
        <p:nvGraphicFramePr>
          <p:cNvPr id="10242" name="Object 26"/>
          <p:cNvGraphicFramePr>
            <a:graphicFrameLocks noChangeAspect="1"/>
          </p:cNvGraphicFramePr>
          <p:nvPr/>
        </p:nvGraphicFramePr>
        <p:xfrm>
          <a:off x="4953000" y="160020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4" name="Document" r:id="rId4" imgW="4651248" imgH="1575816" progId="Word.Document.8">
                  <p:embed/>
                </p:oleObj>
              </mc:Choice>
              <mc:Fallback>
                <p:oleObj name="Document" r:id="rId4" imgW="4651248" imgH="157581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600200"/>
                        <a:ext cx="3343275" cy="1133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7" name="Text Box 27"/>
          <p:cNvSpPr txBox="1">
            <a:spLocks noChangeArrowheads="1"/>
          </p:cNvSpPr>
          <p:nvPr/>
        </p:nvSpPr>
        <p:spPr bwMode="auto">
          <a:xfrm>
            <a:off x="7171357" y="1258094"/>
            <a:ext cx="16002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2000" dirty="0">
                <a:solidFill>
                  <a:schemeClr val="tx2"/>
                </a:solidFill>
              </a:rPr>
              <a:t>Test Data</a:t>
            </a:r>
            <a:endParaRPr lang="en-US" sz="2000" b="0" dirty="0">
              <a:solidFill>
                <a:schemeClr val="bg2"/>
              </a:solidFill>
            </a:endParaRPr>
          </a:p>
        </p:txBody>
      </p:sp>
      <p:sp>
        <p:nvSpPr>
          <p:cNvPr id="10268" name="Line 28"/>
          <p:cNvSpPr>
            <a:spLocks noChangeShapeType="1"/>
          </p:cNvSpPr>
          <p:nvPr/>
        </p:nvSpPr>
        <p:spPr bwMode="auto">
          <a:xfrm flipH="1">
            <a:off x="4648200" y="2590800"/>
            <a:ext cx="1295400" cy="9906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543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4834880" cy="1143000"/>
          </a:xfrm>
        </p:spPr>
        <p:txBody>
          <a:bodyPr anchor="ctr"/>
          <a:lstStyle/>
          <a:p>
            <a:pPr algn="l"/>
            <a:r>
              <a:rPr lang="en-US" sz="3200" b="1" dirty="0"/>
              <a:t>Apply Model to Test Data</a:t>
            </a:r>
          </a:p>
        </p:txBody>
      </p:sp>
      <p:sp>
        <p:nvSpPr>
          <p:cNvPr id="11268" name="Line 3"/>
          <p:cNvSpPr>
            <a:spLocks noChangeShapeType="1"/>
          </p:cNvSpPr>
          <p:nvPr/>
        </p:nvSpPr>
        <p:spPr bwMode="auto">
          <a:xfrm>
            <a:off x="2898775" y="4551363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1269" name="Line 4"/>
          <p:cNvSpPr>
            <a:spLocks noChangeShapeType="1"/>
          </p:cNvSpPr>
          <p:nvPr/>
        </p:nvSpPr>
        <p:spPr bwMode="auto">
          <a:xfrm flipH="1">
            <a:off x="1658938" y="4551363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1270" name="Line 5"/>
          <p:cNvSpPr>
            <a:spLocks noChangeShapeType="1"/>
          </p:cNvSpPr>
          <p:nvPr/>
        </p:nvSpPr>
        <p:spPr bwMode="auto">
          <a:xfrm flipH="1">
            <a:off x="2366963" y="3576638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1271" name="Line 6"/>
          <p:cNvSpPr>
            <a:spLocks noChangeShapeType="1"/>
          </p:cNvSpPr>
          <p:nvPr/>
        </p:nvSpPr>
        <p:spPr bwMode="auto">
          <a:xfrm>
            <a:off x="3695700" y="3576638"/>
            <a:ext cx="531813" cy="6492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1272" name="Line 7"/>
          <p:cNvSpPr>
            <a:spLocks noChangeShapeType="1"/>
          </p:cNvSpPr>
          <p:nvPr/>
        </p:nvSpPr>
        <p:spPr bwMode="auto">
          <a:xfrm>
            <a:off x="2544763" y="2686050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1273" name="Line 8"/>
          <p:cNvSpPr>
            <a:spLocks noChangeShapeType="1"/>
          </p:cNvSpPr>
          <p:nvPr/>
        </p:nvSpPr>
        <p:spPr bwMode="auto">
          <a:xfrm flipH="1">
            <a:off x="1039813" y="2686050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1274" name="Text Box 9"/>
          <p:cNvSpPr txBox="1">
            <a:spLocks noChangeArrowheads="1"/>
          </p:cNvSpPr>
          <p:nvPr/>
        </p:nvSpPr>
        <p:spPr bwMode="auto">
          <a:xfrm>
            <a:off x="1606550" y="2362200"/>
            <a:ext cx="1027113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</a:rPr>
              <a:t>Refund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11275" name="Text Box 10"/>
          <p:cNvSpPr txBox="1">
            <a:spLocks noChangeArrowheads="1"/>
          </p:cNvSpPr>
          <p:nvPr/>
        </p:nvSpPr>
        <p:spPr bwMode="auto">
          <a:xfrm>
            <a:off x="2720975" y="3254375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</a:rPr>
              <a:t>MarSt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11276" name="Text Box 11"/>
          <p:cNvSpPr txBox="1">
            <a:spLocks noChangeArrowheads="1"/>
          </p:cNvSpPr>
          <p:nvPr/>
        </p:nvSpPr>
        <p:spPr bwMode="auto">
          <a:xfrm>
            <a:off x="1925638" y="4225925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</a:rPr>
              <a:t>TaxInc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11277" name="AutoShape 12"/>
          <p:cNvSpPr>
            <a:spLocks noChangeArrowheads="1"/>
          </p:cNvSpPr>
          <p:nvPr/>
        </p:nvSpPr>
        <p:spPr bwMode="auto">
          <a:xfrm>
            <a:off x="2941638" y="5194300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1278" name="Text Box 13"/>
          <p:cNvSpPr txBox="1">
            <a:spLocks noChangeArrowheads="1"/>
          </p:cNvSpPr>
          <p:nvPr/>
        </p:nvSpPr>
        <p:spPr bwMode="auto">
          <a:xfrm>
            <a:off x="2859088" y="5194300"/>
            <a:ext cx="750887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</a:rPr>
              <a:t>YES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11279" name="AutoShape 14"/>
          <p:cNvSpPr>
            <a:spLocks noChangeArrowheads="1"/>
          </p:cNvSpPr>
          <p:nvPr/>
        </p:nvSpPr>
        <p:spPr bwMode="auto">
          <a:xfrm>
            <a:off x="1304925" y="5214938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1280" name="Text Box 15"/>
          <p:cNvSpPr txBox="1">
            <a:spLocks noChangeArrowheads="1"/>
          </p:cNvSpPr>
          <p:nvPr/>
        </p:nvSpPr>
        <p:spPr bwMode="auto">
          <a:xfrm>
            <a:off x="1435100" y="5197475"/>
            <a:ext cx="4889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</a:rPr>
              <a:t>NO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11281" name="AutoShape 16"/>
          <p:cNvSpPr>
            <a:spLocks noChangeArrowheads="1"/>
          </p:cNvSpPr>
          <p:nvPr/>
        </p:nvSpPr>
        <p:spPr bwMode="auto">
          <a:xfrm>
            <a:off x="685800" y="3271838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1282" name="Text Box 17"/>
          <p:cNvSpPr txBox="1">
            <a:spLocks noChangeArrowheads="1"/>
          </p:cNvSpPr>
          <p:nvPr/>
        </p:nvSpPr>
        <p:spPr bwMode="auto">
          <a:xfrm>
            <a:off x="814388" y="3254375"/>
            <a:ext cx="4889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</a:rPr>
              <a:t>NO</a:t>
            </a:r>
            <a:endParaRPr lang="en-US" sz="1600" b="0">
              <a:solidFill>
                <a:srgbClr val="00FFFF"/>
              </a:solidFill>
            </a:endParaRPr>
          </a:p>
        </p:txBody>
      </p:sp>
      <p:sp>
        <p:nvSpPr>
          <p:cNvPr id="11283" name="AutoShape 18"/>
          <p:cNvSpPr>
            <a:spLocks noChangeArrowheads="1"/>
          </p:cNvSpPr>
          <p:nvPr/>
        </p:nvSpPr>
        <p:spPr bwMode="auto">
          <a:xfrm>
            <a:off x="3860800" y="4259263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1284" name="Text Box 19"/>
          <p:cNvSpPr txBox="1">
            <a:spLocks noChangeArrowheads="1"/>
          </p:cNvSpPr>
          <p:nvPr/>
        </p:nvSpPr>
        <p:spPr bwMode="auto">
          <a:xfrm>
            <a:off x="3968750" y="4259263"/>
            <a:ext cx="49053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</a:rPr>
              <a:t>NO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11285" name="Text Box 20"/>
          <p:cNvSpPr txBox="1">
            <a:spLocks noChangeArrowheads="1"/>
          </p:cNvSpPr>
          <p:nvPr/>
        </p:nvSpPr>
        <p:spPr bwMode="auto">
          <a:xfrm>
            <a:off x="860425" y="2686050"/>
            <a:ext cx="5334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Yes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11286" name="Text Box 21"/>
          <p:cNvSpPr txBox="1">
            <a:spLocks noChangeArrowheads="1"/>
          </p:cNvSpPr>
          <p:nvPr/>
        </p:nvSpPr>
        <p:spPr bwMode="auto">
          <a:xfrm>
            <a:off x="2897188" y="2686050"/>
            <a:ext cx="442912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1287" name="Text Box 22"/>
          <p:cNvSpPr txBox="1">
            <a:spLocks noChangeArrowheads="1"/>
          </p:cNvSpPr>
          <p:nvPr/>
        </p:nvSpPr>
        <p:spPr bwMode="auto">
          <a:xfrm>
            <a:off x="4022725" y="3624263"/>
            <a:ext cx="9302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solidFill>
                  <a:srgbClr val="FF0000"/>
                </a:solidFill>
              </a:rPr>
              <a:t>Married </a:t>
            </a:r>
          </a:p>
        </p:txBody>
      </p:sp>
      <p:sp>
        <p:nvSpPr>
          <p:cNvPr id="11288" name="Text Box 23"/>
          <p:cNvSpPr txBox="1">
            <a:spLocks noChangeArrowheads="1"/>
          </p:cNvSpPr>
          <p:nvPr/>
        </p:nvSpPr>
        <p:spPr bwMode="auto">
          <a:xfrm>
            <a:off x="1662113" y="3659188"/>
            <a:ext cx="16605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Single, Divorced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11289" name="Text Box 24"/>
          <p:cNvSpPr txBox="1">
            <a:spLocks noChangeArrowheads="1"/>
          </p:cNvSpPr>
          <p:nvPr/>
        </p:nvSpPr>
        <p:spPr bwMode="auto">
          <a:xfrm>
            <a:off x="1155700" y="4630738"/>
            <a:ext cx="7207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&lt; 80K</a:t>
            </a:r>
            <a:endParaRPr lang="en-US" sz="1600" b="0">
              <a:solidFill>
                <a:schemeClr val="bg2"/>
              </a:solidFill>
            </a:endParaRPr>
          </a:p>
        </p:txBody>
      </p:sp>
      <p:sp>
        <p:nvSpPr>
          <p:cNvPr id="11290" name="Text Box 25"/>
          <p:cNvSpPr txBox="1">
            <a:spLocks noChangeArrowheads="1"/>
          </p:cNvSpPr>
          <p:nvPr/>
        </p:nvSpPr>
        <p:spPr bwMode="auto">
          <a:xfrm>
            <a:off x="3101975" y="4630738"/>
            <a:ext cx="7207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/>
              <a:t>&gt; 80K</a:t>
            </a:r>
            <a:endParaRPr lang="en-US" sz="1600" b="0">
              <a:solidFill>
                <a:schemeClr val="bg2"/>
              </a:solidFill>
            </a:endParaRPr>
          </a:p>
        </p:txBody>
      </p:sp>
      <p:graphicFrame>
        <p:nvGraphicFramePr>
          <p:cNvPr id="11266" name="Object 26"/>
          <p:cNvGraphicFramePr>
            <a:graphicFrameLocks noChangeAspect="1"/>
          </p:cNvGraphicFramePr>
          <p:nvPr/>
        </p:nvGraphicFramePr>
        <p:xfrm>
          <a:off x="4953000" y="160020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8" name="Document" r:id="rId4" imgW="4651248" imgH="1575816" progId="Word.Document.8">
                  <p:embed/>
                </p:oleObj>
              </mc:Choice>
              <mc:Fallback>
                <p:oleObj name="Document" r:id="rId4" imgW="4651248" imgH="157581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600200"/>
                        <a:ext cx="3343275" cy="1133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91" name="Text Box 27"/>
          <p:cNvSpPr txBox="1">
            <a:spLocks noChangeArrowheads="1"/>
          </p:cNvSpPr>
          <p:nvPr/>
        </p:nvSpPr>
        <p:spPr bwMode="auto">
          <a:xfrm>
            <a:off x="6948264" y="1263650"/>
            <a:ext cx="16002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2000" dirty="0">
                <a:solidFill>
                  <a:schemeClr val="tx2"/>
                </a:solidFill>
              </a:rPr>
              <a:t>Test Data</a:t>
            </a:r>
            <a:endParaRPr lang="en-US" sz="2000" b="0" dirty="0">
              <a:solidFill>
                <a:schemeClr val="bg2"/>
              </a:solidFill>
            </a:endParaRPr>
          </a:p>
        </p:txBody>
      </p:sp>
      <p:sp>
        <p:nvSpPr>
          <p:cNvPr id="11292" name="Line 28"/>
          <p:cNvSpPr>
            <a:spLocks noChangeShapeType="1"/>
          </p:cNvSpPr>
          <p:nvPr/>
        </p:nvSpPr>
        <p:spPr bwMode="auto">
          <a:xfrm flipH="1">
            <a:off x="4495800" y="2590800"/>
            <a:ext cx="3124200" cy="18288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1293" name="Text Box 29"/>
          <p:cNvSpPr txBox="1">
            <a:spLocks noChangeArrowheads="1"/>
          </p:cNvSpPr>
          <p:nvPr/>
        </p:nvSpPr>
        <p:spPr bwMode="auto">
          <a:xfrm>
            <a:off x="6019800" y="3581400"/>
            <a:ext cx="26670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2000" b="0"/>
              <a:t>Assign Cheat to “No”</a:t>
            </a:r>
          </a:p>
        </p:txBody>
      </p:sp>
    </p:spTree>
    <p:extLst>
      <p:ext uri="{BB962C8B-B14F-4D97-AF65-F5344CB8AC3E}">
        <p14:creationId xmlns:p14="http://schemas.microsoft.com/office/powerpoint/2010/main" val="379142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6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1" dirty="0"/>
              <a:t>Tree Induction</a:t>
            </a:r>
          </a:p>
        </p:txBody>
      </p:sp>
      <p:sp>
        <p:nvSpPr>
          <p:cNvPr id="5427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/>
              <a:t>Greedy strategy.</a:t>
            </a:r>
          </a:p>
          <a:p>
            <a:pPr lvl="1"/>
            <a:r>
              <a:rPr lang="en-US" dirty="0"/>
              <a:t>Split the records based on an attribute test that optimizes certain criterion.</a:t>
            </a:r>
          </a:p>
          <a:p>
            <a:endParaRPr lang="en-US" dirty="0"/>
          </a:p>
          <a:p>
            <a:r>
              <a:rPr lang="en-US" dirty="0"/>
              <a:t>Issues</a:t>
            </a:r>
          </a:p>
          <a:p>
            <a:pPr lvl="1"/>
            <a:r>
              <a:rPr lang="en-US" dirty="0" smtClean="0"/>
              <a:t>Determine how to split the records</a:t>
            </a:r>
          </a:p>
          <a:p>
            <a:pPr lvl="2"/>
            <a:r>
              <a:rPr lang="en-US" dirty="0" smtClean="0"/>
              <a:t>How to specify the attribute test condition?</a:t>
            </a:r>
          </a:p>
          <a:p>
            <a:pPr lvl="2"/>
            <a:r>
              <a:rPr lang="en-US" dirty="0" smtClean="0"/>
              <a:t>How to determine the best split?</a:t>
            </a:r>
          </a:p>
          <a:p>
            <a:pPr lvl="1"/>
            <a:r>
              <a:rPr lang="en-US" dirty="0" smtClean="0"/>
              <a:t>Determine when to stop splitting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1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6336704" cy="850106"/>
          </a:xfrm>
        </p:spPr>
        <p:txBody>
          <a:bodyPr/>
          <a:lstStyle/>
          <a:p>
            <a:r>
              <a:rPr lang="en-IN" b="1" dirty="0" smtClean="0"/>
              <a:t>Data mining process</a:t>
            </a:r>
            <a:endParaRPr lang="en-IN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5536" y="1447800"/>
            <a:ext cx="8143900" cy="4645496"/>
          </a:xfrm>
        </p:spPr>
        <p:txBody>
          <a:bodyPr>
            <a:normAutofit/>
          </a:bodyPr>
          <a:lstStyle/>
          <a:p>
            <a:endParaRPr lang="en-IN" dirty="0" smtClean="0"/>
          </a:p>
          <a:p>
            <a:endParaRPr lang="en-IN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22" y="2132856"/>
            <a:ext cx="6552728" cy="289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4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1" dirty="0"/>
              <a:t>How to Specify Test Condition?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Depends on attribute types</a:t>
            </a:r>
          </a:p>
          <a:p>
            <a:pPr lvl="1"/>
            <a:r>
              <a:rPr lang="en-US" dirty="0"/>
              <a:t>Nominal</a:t>
            </a:r>
          </a:p>
          <a:p>
            <a:pPr lvl="1"/>
            <a:r>
              <a:rPr lang="en-US" dirty="0"/>
              <a:t>Ordinal</a:t>
            </a:r>
          </a:p>
          <a:p>
            <a:pPr lvl="1"/>
            <a:r>
              <a:rPr lang="en-US" dirty="0"/>
              <a:t>Continuous</a:t>
            </a:r>
          </a:p>
          <a:p>
            <a:pPr lvl="1"/>
            <a:endParaRPr lang="en-US" dirty="0"/>
          </a:p>
          <a:p>
            <a:r>
              <a:rPr lang="en-US" dirty="0"/>
              <a:t>Depends on number of ways to split</a:t>
            </a:r>
          </a:p>
          <a:p>
            <a:pPr lvl="1"/>
            <a:r>
              <a:rPr lang="en-US" dirty="0"/>
              <a:t>2-way split</a:t>
            </a:r>
          </a:p>
          <a:p>
            <a:pPr lvl="1"/>
            <a:r>
              <a:rPr lang="en-US" dirty="0"/>
              <a:t>Multi-way split</a:t>
            </a:r>
          </a:p>
        </p:txBody>
      </p:sp>
    </p:spTree>
    <p:extLst>
      <p:ext uri="{BB962C8B-B14F-4D97-AF65-F5344CB8AC3E}">
        <p14:creationId xmlns:p14="http://schemas.microsoft.com/office/powerpoint/2010/main" val="113126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b="1" dirty="0" smtClean="0"/>
              <a:t>Method for expressing attribute test condition for all type of attributes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41456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1945" y="228600"/>
            <a:ext cx="5631160" cy="914400"/>
          </a:xfrm>
        </p:spPr>
        <p:txBody>
          <a:bodyPr anchor="ctr"/>
          <a:lstStyle/>
          <a:p>
            <a:r>
              <a:rPr lang="en-US" b="1" dirty="0"/>
              <a:t>Splitting Based on Nominal Attributes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1945" y="1470025"/>
            <a:ext cx="8382000" cy="37338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/>
              <a:t>Multi-way split: Use as many partitions as distinct values.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Binary split:  Divides values into two subsets. </a:t>
            </a:r>
            <a:br>
              <a:rPr lang="en-US" dirty="0"/>
            </a:br>
            <a:r>
              <a:rPr lang="en-US" dirty="0"/>
              <a:t>		      Need to find optimal partitioning.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986410" y="2636912"/>
            <a:ext cx="2546350" cy="946150"/>
            <a:chOff x="1824" y="1680"/>
            <a:chExt cx="1604" cy="596"/>
          </a:xfrm>
        </p:grpSpPr>
        <p:sp>
          <p:nvSpPr>
            <p:cNvPr id="57362" name="Oval 5"/>
            <p:cNvSpPr>
              <a:spLocks noChangeArrowheads="1"/>
            </p:cNvSpPr>
            <p:nvPr/>
          </p:nvSpPr>
          <p:spPr bwMode="auto">
            <a:xfrm>
              <a:off x="2352" y="1680"/>
              <a:ext cx="576" cy="2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b="0">
                  <a:latin typeface="Times New Roman" charset="0"/>
                </a:rPr>
                <a:t>CarType</a:t>
              </a:r>
              <a:endParaRPr lang="en-US" sz="2400" b="0">
                <a:latin typeface="Times New Roman" charset="0"/>
              </a:endParaRPr>
            </a:p>
          </p:txBody>
        </p:sp>
        <p:sp>
          <p:nvSpPr>
            <p:cNvPr id="57363" name="Line 6"/>
            <p:cNvSpPr>
              <a:spLocks noChangeShapeType="1"/>
            </p:cNvSpPr>
            <p:nvPr/>
          </p:nvSpPr>
          <p:spPr bwMode="auto">
            <a:xfrm flipH="1">
              <a:off x="2064" y="1968"/>
              <a:ext cx="57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7364" name="Line 7"/>
            <p:cNvSpPr>
              <a:spLocks noChangeShapeType="1"/>
            </p:cNvSpPr>
            <p:nvPr/>
          </p:nvSpPr>
          <p:spPr bwMode="auto">
            <a:xfrm>
              <a:off x="2640" y="196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7365" name="Line 8"/>
            <p:cNvSpPr>
              <a:spLocks noChangeShapeType="1"/>
            </p:cNvSpPr>
            <p:nvPr/>
          </p:nvSpPr>
          <p:spPr bwMode="auto">
            <a:xfrm>
              <a:off x="2640" y="1968"/>
              <a:ext cx="57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7366" name="Text Box 9"/>
            <p:cNvSpPr txBox="1">
              <a:spLocks noChangeArrowheads="1"/>
            </p:cNvSpPr>
            <p:nvPr/>
          </p:nvSpPr>
          <p:spPr bwMode="auto">
            <a:xfrm>
              <a:off x="1824" y="1872"/>
              <a:ext cx="49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 b="0"/>
                <a:t>Family</a:t>
              </a:r>
            </a:p>
          </p:txBody>
        </p:sp>
        <p:sp>
          <p:nvSpPr>
            <p:cNvPr id="57367" name="Text Box 10"/>
            <p:cNvSpPr txBox="1">
              <a:spLocks noChangeArrowheads="1"/>
            </p:cNvSpPr>
            <p:nvPr/>
          </p:nvSpPr>
          <p:spPr bwMode="auto">
            <a:xfrm>
              <a:off x="2208" y="2064"/>
              <a:ext cx="48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 b="0" dirty="0"/>
                <a:t>Sports</a:t>
              </a:r>
            </a:p>
          </p:txBody>
        </p:sp>
        <p:sp>
          <p:nvSpPr>
            <p:cNvPr id="57368" name="Text Box 11"/>
            <p:cNvSpPr txBox="1">
              <a:spLocks noChangeArrowheads="1"/>
            </p:cNvSpPr>
            <p:nvPr/>
          </p:nvSpPr>
          <p:spPr bwMode="auto">
            <a:xfrm>
              <a:off x="2928" y="1872"/>
              <a:ext cx="50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 b="0"/>
                <a:t>Luxury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5715942" y="5226050"/>
            <a:ext cx="2752725" cy="914400"/>
            <a:chOff x="3552" y="3216"/>
            <a:chExt cx="1734" cy="576"/>
          </a:xfrm>
        </p:grpSpPr>
        <p:sp>
          <p:nvSpPr>
            <p:cNvPr id="57357" name="Oval 13"/>
            <p:cNvSpPr>
              <a:spLocks noChangeArrowheads="1"/>
            </p:cNvSpPr>
            <p:nvPr/>
          </p:nvSpPr>
          <p:spPr bwMode="auto">
            <a:xfrm>
              <a:off x="4186" y="3216"/>
              <a:ext cx="576" cy="2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b="0">
                  <a:latin typeface="Times New Roman" charset="0"/>
                </a:rPr>
                <a:t>CarType</a:t>
              </a:r>
              <a:endParaRPr lang="en-US" sz="2400" b="0">
                <a:latin typeface="Times New Roman" charset="0"/>
              </a:endParaRPr>
            </a:p>
          </p:txBody>
        </p:sp>
        <p:sp>
          <p:nvSpPr>
            <p:cNvPr id="57358" name="Line 14"/>
            <p:cNvSpPr>
              <a:spLocks noChangeShapeType="1"/>
            </p:cNvSpPr>
            <p:nvPr/>
          </p:nvSpPr>
          <p:spPr bwMode="auto">
            <a:xfrm flipH="1">
              <a:off x="3946" y="3504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7359" name="Line 15"/>
            <p:cNvSpPr>
              <a:spLocks noChangeShapeType="1"/>
            </p:cNvSpPr>
            <p:nvPr/>
          </p:nvSpPr>
          <p:spPr bwMode="auto">
            <a:xfrm>
              <a:off x="4474" y="3504"/>
              <a:ext cx="48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7360" name="Text Box 16"/>
            <p:cNvSpPr txBox="1">
              <a:spLocks noChangeArrowheads="1"/>
            </p:cNvSpPr>
            <p:nvPr/>
          </p:nvSpPr>
          <p:spPr bwMode="auto">
            <a:xfrm>
              <a:off x="3552" y="3360"/>
              <a:ext cx="607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 b="0"/>
                <a:t>{Family, </a:t>
              </a:r>
              <a:br>
                <a:rPr lang="en-US" sz="1600" b="0"/>
              </a:br>
              <a:r>
                <a:rPr lang="en-US" sz="1600" b="0"/>
                <a:t>Luxury}</a:t>
              </a:r>
            </a:p>
          </p:txBody>
        </p:sp>
        <p:sp>
          <p:nvSpPr>
            <p:cNvPr id="57361" name="Text Box 17"/>
            <p:cNvSpPr txBox="1">
              <a:spLocks noChangeArrowheads="1"/>
            </p:cNvSpPr>
            <p:nvPr/>
          </p:nvSpPr>
          <p:spPr bwMode="auto">
            <a:xfrm>
              <a:off x="4714" y="3456"/>
              <a:ext cx="57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 b="0"/>
                <a:t>{Sports}</a:t>
              </a: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771525" y="5302250"/>
            <a:ext cx="2905125" cy="914400"/>
            <a:chOff x="768" y="3216"/>
            <a:chExt cx="1830" cy="576"/>
          </a:xfrm>
        </p:grpSpPr>
        <p:sp>
          <p:nvSpPr>
            <p:cNvPr id="57352" name="Oval 19"/>
            <p:cNvSpPr>
              <a:spLocks noChangeArrowheads="1"/>
            </p:cNvSpPr>
            <p:nvPr/>
          </p:nvSpPr>
          <p:spPr bwMode="auto">
            <a:xfrm>
              <a:off x="1494" y="3216"/>
              <a:ext cx="576" cy="2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b="0" dirty="0" err="1">
                  <a:latin typeface="Times New Roman" charset="0"/>
                </a:rPr>
                <a:t>CarType</a:t>
              </a:r>
              <a:endParaRPr lang="en-US" sz="2400" b="0" dirty="0">
                <a:latin typeface="Times New Roman" charset="0"/>
              </a:endParaRPr>
            </a:p>
          </p:txBody>
        </p:sp>
        <p:sp>
          <p:nvSpPr>
            <p:cNvPr id="57353" name="Line 20"/>
            <p:cNvSpPr>
              <a:spLocks noChangeShapeType="1"/>
            </p:cNvSpPr>
            <p:nvPr/>
          </p:nvSpPr>
          <p:spPr bwMode="auto">
            <a:xfrm flipH="1">
              <a:off x="1254" y="3504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7354" name="Line 21"/>
            <p:cNvSpPr>
              <a:spLocks noChangeShapeType="1"/>
            </p:cNvSpPr>
            <p:nvPr/>
          </p:nvSpPr>
          <p:spPr bwMode="auto">
            <a:xfrm>
              <a:off x="1782" y="3504"/>
              <a:ext cx="48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7355" name="Text Box 22"/>
            <p:cNvSpPr txBox="1">
              <a:spLocks noChangeArrowheads="1"/>
            </p:cNvSpPr>
            <p:nvPr/>
          </p:nvSpPr>
          <p:spPr bwMode="auto">
            <a:xfrm>
              <a:off x="768" y="3360"/>
              <a:ext cx="594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sz="1600" b="0"/>
                <a:t>{Sports, Luxury}</a:t>
              </a:r>
            </a:p>
          </p:txBody>
        </p:sp>
        <p:sp>
          <p:nvSpPr>
            <p:cNvPr id="57356" name="Text Box 23"/>
            <p:cNvSpPr txBox="1">
              <a:spLocks noChangeArrowheads="1"/>
            </p:cNvSpPr>
            <p:nvPr/>
          </p:nvSpPr>
          <p:spPr bwMode="auto">
            <a:xfrm>
              <a:off x="2020" y="3456"/>
              <a:ext cx="57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 b="0"/>
                <a:t>{Family}</a:t>
              </a:r>
            </a:p>
          </p:txBody>
        </p:sp>
      </p:grpSp>
      <p:sp>
        <p:nvSpPr>
          <p:cNvPr id="57351" name="Text Box 24"/>
          <p:cNvSpPr txBox="1">
            <a:spLocks noChangeArrowheads="1"/>
          </p:cNvSpPr>
          <p:nvPr/>
        </p:nvSpPr>
        <p:spPr bwMode="auto">
          <a:xfrm>
            <a:off x="4191000" y="5105400"/>
            <a:ext cx="608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2400" b="0">
                <a:latin typeface="Times New Roman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28703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0"/>
          <p:cNvSpPr>
            <a:spLocks noGrp="1" noChangeArrowheads="1"/>
          </p:cNvSpPr>
          <p:nvPr>
            <p:ph type="body" idx="1"/>
          </p:nvPr>
        </p:nvSpPr>
        <p:spPr>
          <a:xfrm>
            <a:off x="185738" y="1484784"/>
            <a:ext cx="8382000" cy="5257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Multi-way split: Use as many partitions as distinct values. </a:t>
            </a:r>
          </a:p>
          <a:p>
            <a:endParaRPr lang="en-US" dirty="0"/>
          </a:p>
          <a:p>
            <a:pPr marL="1828800" lvl="4" indent="0">
              <a:buNone/>
            </a:pPr>
            <a:endParaRPr lang="en-US" dirty="0"/>
          </a:p>
          <a:p>
            <a:r>
              <a:rPr lang="en-US" dirty="0"/>
              <a:t>Binary split:  Divides values into two subsets. </a:t>
            </a:r>
            <a:br>
              <a:rPr lang="en-US" dirty="0"/>
            </a:br>
            <a:r>
              <a:rPr lang="en-US" dirty="0"/>
              <a:t>		      Need to find optimal partitioning.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8371" name="Rectangle 27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1" dirty="0"/>
              <a:t>Splitting Based on Ordinal Attributes</a:t>
            </a: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2971800" y="2057400"/>
            <a:ext cx="2457450" cy="946150"/>
            <a:chOff x="1853" y="1248"/>
            <a:chExt cx="1548" cy="596"/>
          </a:xfrm>
        </p:grpSpPr>
        <p:sp>
          <p:nvSpPr>
            <p:cNvPr id="58392" name="Oval 5"/>
            <p:cNvSpPr>
              <a:spLocks noChangeArrowheads="1"/>
            </p:cNvSpPr>
            <p:nvPr/>
          </p:nvSpPr>
          <p:spPr bwMode="auto">
            <a:xfrm>
              <a:off x="2352" y="1248"/>
              <a:ext cx="576" cy="2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b="0">
                  <a:latin typeface="Times New Roman" charset="0"/>
                </a:rPr>
                <a:t>Size</a:t>
              </a:r>
              <a:endParaRPr lang="en-US" sz="2400" b="0">
                <a:latin typeface="Times New Roman" charset="0"/>
              </a:endParaRPr>
            </a:p>
          </p:txBody>
        </p:sp>
        <p:sp>
          <p:nvSpPr>
            <p:cNvPr id="58393" name="Line 6"/>
            <p:cNvSpPr>
              <a:spLocks noChangeShapeType="1"/>
            </p:cNvSpPr>
            <p:nvPr/>
          </p:nvSpPr>
          <p:spPr bwMode="auto">
            <a:xfrm flipH="1">
              <a:off x="2064" y="1536"/>
              <a:ext cx="57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8394" name="Line 7"/>
            <p:cNvSpPr>
              <a:spLocks noChangeShapeType="1"/>
            </p:cNvSpPr>
            <p:nvPr/>
          </p:nvSpPr>
          <p:spPr bwMode="auto">
            <a:xfrm>
              <a:off x="2640" y="153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8395" name="Line 8"/>
            <p:cNvSpPr>
              <a:spLocks noChangeShapeType="1"/>
            </p:cNvSpPr>
            <p:nvPr/>
          </p:nvSpPr>
          <p:spPr bwMode="auto">
            <a:xfrm>
              <a:off x="2640" y="1536"/>
              <a:ext cx="57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8396" name="Text Box 9"/>
            <p:cNvSpPr txBox="1">
              <a:spLocks noChangeArrowheads="1"/>
            </p:cNvSpPr>
            <p:nvPr/>
          </p:nvSpPr>
          <p:spPr bwMode="auto">
            <a:xfrm>
              <a:off x="1853" y="1440"/>
              <a:ext cx="43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 b="0"/>
                <a:t>Small</a:t>
              </a:r>
            </a:p>
          </p:txBody>
        </p:sp>
        <p:sp>
          <p:nvSpPr>
            <p:cNvPr id="58397" name="Text Box 10"/>
            <p:cNvSpPr txBox="1">
              <a:spLocks noChangeArrowheads="1"/>
            </p:cNvSpPr>
            <p:nvPr/>
          </p:nvSpPr>
          <p:spPr bwMode="auto">
            <a:xfrm>
              <a:off x="2167" y="1632"/>
              <a:ext cx="57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 b="0"/>
                <a:t>Medium</a:t>
              </a:r>
            </a:p>
          </p:txBody>
        </p:sp>
        <p:sp>
          <p:nvSpPr>
            <p:cNvPr id="58398" name="Text Box 11"/>
            <p:cNvSpPr txBox="1">
              <a:spLocks noChangeArrowheads="1"/>
            </p:cNvSpPr>
            <p:nvPr/>
          </p:nvSpPr>
          <p:spPr bwMode="auto">
            <a:xfrm>
              <a:off x="2958" y="1440"/>
              <a:ext cx="44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 b="0"/>
                <a:t>Large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5618645" y="4443412"/>
            <a:ext cx="2774950" cy="914400"/>
            <a:chOff x="3513" y="3216"/>
            <a:chExt cx="1748" cy="576"/>
          </a:xfrm>
        </p:grpSpPr>
        <p:sp>
          <p:nvSpPr>
            <p:cNvPr id="58387" name="Oval 13"/>
            <p:cNvSpPr>
              <a:spLocks noChangeArrowheads="1"/>
            </p:cNvSpPr>
            <p:nvPr/>
          </p:nvSpPr>
          <p:spPr bwMode="auto">
            <a:xfrm>
              <a:off x="4186" y="3216"/>
              <a:ext cx="576" cy="2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b="0" dirty="0">
                  <a:latin typeface="Times New Roman" charset="0"/>
                </a:rPr>
                <a:t>Size</a:t>
              </a:r>
              <a:endParaRPr lang="en-US" sz="2400" b="0" dirty="0">
                <a:latin typeface="Times New Roman" charset="0"/>
              </a:endParaRPr>
            </a:p>
          </p:txBody>
        </p:sp>
        <p:sp>
          <p:nvSpPr>
            <p:cNvPr id="58388" name="Line 14"/>
            <p:cNvSpPr>
              <a:spLocks noChangeShapeType="1"/>
            </p:cNvSpPr>
            <p:nvPr/>
          </p:nvSpPr>
          <p:spPr bwMode="auto">
            <a:xfrm flipH="1">
              <a:off x="3946" y="3504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8389" name="Line 15"/>
            <p:cNvSpPr>
              <a:spLocks noChangeShapeType="1"/>
            </p:cNvSpPr>
            <p:nvPr/>
          </p:nvSpPr>
          <p:spPr bwMode="auto">
            <a:xfrm>
              <a:off x="4474" y="3504"/>
              <a:ext cx="48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8390" name="Text Box 16"/>
            <p:cNvSpPr txBox="1">
              <a:spLocks noChangeArrowheads="1"/>
            </p:cNvSpPr>
            <p:nvPr/>
          </p:nvSpPr>
          <p:spPr bwMode="auto">
            <a:xfrm>
              <a:off x="3513" y="3360"/>
              <a:ext cx="686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 b="0" dirty="0"/>
                <a:t>{Medium, </a:t>
              </a:r>
              <a:br>
                <a:rPr lang="en-US" sz="1600" b="0" dirty="0"/>
              </a:br>
              <a:r>
                <a:rPr lang="en-US" sz="1600" b="0" dirty="0"/>
                <a:t>Large}</a:t>
              </a:r>
            </a:p>
          </p:txBody>
        </p:sp>
        <p:sp>
          <p:nvSpPr>
            <p:cNvPr id="58391" name="Text Box 17"/>
            <p:cNvSpPr txBox="1">
              <a:spLocks noChangeArrowheads="1"/>
            </p:cNvSpPr>
            <p:nvPr/>
          </p:nvSpPr>
          <p:spPr bwMode="auto">
            <a:xfrm>
              <a:off x="4740" y="3456"/>
              <a:ext cx="52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 b="0"/>
                <a:t>{Small}</a:t>
              </a: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847725" y="4381500"/>
            <a:ext cx="2997200" cy="914400"/>
            <a:chOff x="768" y="3216"/>
            <a:chExt cx="1794" cy="576"/>
          </a:xfrm>
        </p:grpSpPr>
        <p:sp>
          <p:nvSpPr>
            <p:cNvPr id="58382" name="Oval 19"/>
            <p:cNvSpPr>
              <a:spLocks noChangeArrowheads="1"/>
            </p:cNvSpPr>
            <p:nvPr/>
          </p:nvSpPr>
          <p:spPr bwMode="auto">
            <a:xfrm>
              <a:off x="1494" y="3216"/>
              <a:ext cx="576" cy="2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b="0">
                  <a:latin typeface="Times New Roman" charset="0"/>
                </a:rPr>
                <a:t>Size</a:t>
              </a:r>
              <a:endParaRPr lang="en-US" sz="2400" b="0">
                <a:latin typeface="Times New Roman" charset="0"/>
              </a:endParaRPr>
            </a:p>
          </p:txBody>
        </p:sp>
        <p:sp>
          <p:nvSpPr>
            <p:cNvPr id="58383" name="Line 20"/>
            <p:cNvSpPr>
              <a:spLocks noChangeShapeType="1"/>
            </p:cNvSpPr>
            <p:nvPr/>
          </p:nvSpPr>
          <p:spPr bwMode="auto">
            <a:xfrm flipH="1">
              <a:off x="1254" y="3504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8384" name="Line 21"/>
            <p:cNvSpPr>
              <a:spLocks noChangeShapeType="1"/>
            </p:cNvSpPr>
            <p:nvPr/>
          </p:nvSpPr>
          <p:spPr bwMode="auto">
            <a:xfrm>
              <a:off x="1782" y="3504"/>
              <a:ext cx="48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8385" name="Text Box 22"/>
            <p:cNvSpPr txBox="1">
              <a:spLocks noChangeArrowheads="1"/>
            </p:cNvSpPr>
            <p:nvPr/>
          </p:nvSpPr>
          <p:spPr bwMode="auto">
            <a:xfrm>
              <a:off x="768" y="3360"/>
              <a:ext cx="594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sz="1600" b="0"/>
                <a:t>{Small, Medium}</a:t>
              </a:r>
            </a:p>
          </p:txBody>
        </p:sp>
        <p:sp>
          <p:nvSpPr>
            <p:cNvPr id="58386" name="Text Box 23"/>
            <p:cNvSpPr txBox="1">
              <a:spLocks noChangeArrowheads="1"/>
            </p:cNvSpPr>
            <p:nvPr/>
          </p:nvSpPr>
          <p:spPr bwMode="auto">
            <a:xfrm>
              <a:off x="2059" y="3456"/>
              <a:ext cx="50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 b="0"/>
                <a:t>{Large}</a:t>
              </a:r>
            </a:p>
          </p:txBody>
        </p:sp>
      </p:grpSp>
      <p:sp>
        <p:nvSpPr>
          <p:cNvPr id="58375" name="Text Box 24"/>
          <p:cNvSpPr txBox="1">
            <a:spLocks noChangeArrowheads="1"/>
          </p:cNvSpPr>
          <p:nvPr/>
        </p:nvSpPr>
        <p:spPr bwMode="auto">
          <a:xfrm>
            <a:off x="4267200" y="4419600"/>
            <a:ext cx="608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2400" b="0">
                <a:latin typeface="Times New Roman" charset="0"/>
              </a:rPr>
              <a:t>OR</a:t>
            </a:r>
          </a:p>
        </p:txBody>
      </p: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4571206" y="5652615"/>
            <a:ext cx="3101975" cy="914400"/>
            <a:chOff x="768" y="3216"/>
            <a:chExt cx="1856" cy="576"/>
          </a:xfrm>
        </p:grpSpPr>
        <p:sp>
          <p:nvSpPr>
            <p:cNvPr id="58377" name="Oval 32"/>
            <p:cNvSpPr>
              <a:spLocks noChangeArrowheads="1"/>
            </p:cNvSpPr>
            <p:nvPr/>
          </p:nvSpPr>
          <p:spPr bwMode="auto">
            <a:xfrm>
              <a:off x="1494" y="3216"/>
              <a:ext cx="576" cy="2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b="0">
                  <a:latin typeface="Times New Roman" charset="0"/>
                </a:rPr>
                <a:t>Size</a:t>
              </a:r>
              <a:endParaRPr lang="en-US" sz="2400" b="0">
                <a:latin typeface="Times New Roman" charset="0"/>
              </a:endParaRPr>
            </a:p>
          </p:txBody>
        </p:sp>
        <p:sp>
          <p:nvSpPr>
            <p:cNvPr id="58378" name="Line 33"/>
            <p:cNvSpPr>
              <a:spLocks noChangeShapeType="1"/>
            </p:cNvSpPr>
            <p:nvPr/>
          </p:nvSpPr>
          <p:spPr bwMode="auto">
            <a:xfrm flipH="1">
              <a:off x="1254" y="3504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8379" name="Line 34"/>
            <p:cNvSpPr>
              <a:spLocks noChangeShapeType="1"/>
            </p:cNvSpPr>
            <p:nvPr/>
          </p:nvSpPr>
          <p:spPr bwMode="auto">
            <a:xfrm>
              <a:off x="1782" y="3504"/>
              <a:ext cx="48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8380" name="Text Box 35"/>
            <p:cNvSpPr txBox="1">
              <a:spLocks noChangeArrowheads="1"/>
            </p:cNvSpPr>
            <p:nvPr/>
          </p:nvSpPr>
          <p:spPr bwMode="auto">
            <a:xfrm>
              <a:off x="768" y="3360"/>
              <a:ext cx="594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sz="1600" b="0"/>
                <a:t>{Small, Large}</a:t>
              </a:r>
            </a:p>
          </p:txBody>
        </p:sp>
        <p:sp>
          <p:nvSpPr>
            <p:cNvPr id="58381" name="Text Box 36"/>
            <p:cNvSpPr txBox="1">
              <a:spLocks noChangeArrowheads="1"/>
            </p:cNvSpPr>
            <p:nvPr/>
          </p:nvSpPr>
          <p:spPr bwMode="auto">
            <a:xfrm>
              <a:off x="2000" y="3456"/>
              <a:ext cx="62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 b="0"/>
                <a:t>{Medium}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923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5631160" cy="1044352"/>
          </a:xfrm>
        </p:spPr>
        <p:txBody>
          <a:bodyPr anchor="ctr"/>
          <a:lstStyle/>
          <a:p>
            <a:r>
              <a:rPr lang="en-US" b="1" dirty="0"/>
              <a:t>Splitting Based on Continuous Attributes</a:t>
            </a:r>
          </a:p>
        </p:txBody>
      </p:sp>
      <p:sp>
        <p:nvSpPr>
          <p:cNvPr id="5939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Different ways of handling</a:t>
            </a:r>
          </a:p>
          <a:p>
            <a:pPr lvl="1"/>
            <a:r>
              <a:rPr lang="en-US" dirty="0" smtClean="0">
                <a:solidFill>
                  <a:srgbClr val="CC3300"/>
                </a:solidFill>
              </a:rPr>
              <a:t>Discretization</a:t>
            </a:r>
            <a:r>
              <a:rPr lang="en-US" dirty="0" smtClean="0"/>
              <a:t> to form an ordinal categorical attribute</a:t>
            </a:r>
          </a:p>
          <a:p>
            <a:pPr lvl="2"/>
            <a:r>
              <a:rPr lang="en-US" dirty="0" smtClean="0"/>
              <a:t> Static – discretize once at the beginning</a:t>
            </a:r>
          </a:p>
          <a:p>
            <a:pPr lvl="2"/>
            <a:r>
              <a:rPr lang="en-US" dirty="0" smtClean="0"/>
              <a:t> Dynamic – ranges can be found by equal interval 		bucketing, equal frequency bucketing</a:t>
            </a:r>
            <a:br>
              <a:rPr lang="en-US" dirty="0" smtClean="0"/>
            </a:br>
            <a:r>
              <a:rPr lang="en-US" dirty="0" smtClean="0"/>
              <a:t>		(percentiles), or clustering.</a:t>
            </a:r>
          </a:p>
          <a:p>
            <a:pPr lvl="4"/>
            <a:endParaRPr lang="en-US" dirty="0" smtClean="0">
              <a:solidFill>
                <a:srgbClr val="CC3300"/>
              </a:solidFill>
            </a:endParaRPr>
          </a:p>
          <a:p>
            <a:pPr lvl="1"/>
            <a:r>
              <a:rPr lang="en-US" dirty="0" smtClean="0">
                <a:solidFill>
                  <a:srgbClr val="CC3300"/>
                </a:solidFill>
              </a:rPr>
              <a:t>Binary Decision</a:t>
            </a:r>
            <a:r>
              <a:rPr lang="en-US" dirty="0" smtClean="0"/>
              <a:t>: (A &lt; v) or (A </a:t>
            </a:r>
            <a:r>
              <a:rPr lang="en-US" dirty="0" smtClean="0">
                <a:sym typeface="Symbol" pitchFamily="18" charset="2"/>
              </a:rPr>
              <a:t> v)</a:t>
            </a:r>
            <a:endParaRPr lang="en-US" dirty="0" smtClean="0"/>
          </a:p>
          <a:p>
            <a:pPr lvl="2"/>
            <a:r>
              <a:rPr lang="en-US" dirty="0" smtClean="0"/>
              <a:t> consider all possible splits and finds the best cut</a:t>
            </a:r>
          </a:p>
          <a:p>
            <a:pPr lvl="2"/>
            <a:r>
              <a:rPr lang="en-US" dirty="0" smtClean="0"/>
              <a:t> can be more compute intensive</a:t>
            </a:r>
          </a:p>
        </p:txBody>
      </p:sp>
    </p:spTree>
    <p:extLst>
      <p:ext uri="{BB962C8B-B14F-4D97-AF65-F5344CB8AC3E}">
        <p14:creationId xmlns:p14="http://schemas.microsoft.com/office/powerpoint/2010/main" val="13690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6135216" cy="1044352"/>
          </a:xfrm>
        </p:spPr>
        <p:txBody>
          <a:bodyPr anchor="ctr"/>
          <a:lstStyle/>
          <a:p>
            <a:r>
              <a:rPr lang="en-US" b="1" dirty="0"/>
              <a:t>Splitting Based on Continuous Attributes</a:t>
            </a:r>
          </a:p>
        </p:txBody>
      </p:sp>
      <p:graphicFrame>
        <p:nvGraphicFramePr>
          <p:cNvPr id="1536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38188" y="1746250"/>
          <a:ext cx="7608887" cy="328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6" name="Visio" r:id="rId3" imgW="8538667" imgH="3684287" progId="">
                  <p:embed/>
                </p:oleObj>
              </mc:Choice>
              <mc:Fallback>
                <p:oleObj name="Visio" r:id="rId3" imgW="8538667" imgH="3684287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1746250"/>
                        <a:ext cx="7608887" cy="328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462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6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1"/>
              <a:t>How to determine the Best Split</a:t>
            </a:r>
          </a:p>
        </p:txBody>
      </p:sp>
      <p:graphicFrame>
        <p:nvGraphicFramePr>
          <p:cNvPr id="16386" name="Object 5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395536" y="2473672"/>
          <a:ext cx="8545513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0" name="Visio" r:id="rId3" imgW="9538614" imgH="2239584" progId="">
                  <p:embed/>
                </p:oleObj>
              </mc:Choice>
              <mc:Fallback>
                <p:oleObj name="Visio" r:id="rId3" imgW="9538614" imgH="2239584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2473672"/>
                        <a:ext cx="8545513" cy="200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8" name="Text Box 8"/>
          <p:cNvSpPr txBox="1">
            <a:spLocks noChangeArrowheads="1"/>
          </p:cNvSpPr>
          <p:nvPr/>
        </p:nvSpPr>
        <p:spPr bwMode="auto">
          <a:xfrm>
            <a:off x="1763688" y="1478533"/>
            <a:ext cx="510540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/>
              <a:t>Before Splitting: 10 records of class 0,</a:t>
            </a:r>
            <a:br>
              <a:rPr lang="en-US" sz="1800" dirty="0"/>
            </a:br>
            <a:r>
              <a:rPr lang="en-US" sz="1800" dirty="0"/>
              <a:t>	</a:t>
            </a:r>
            <a:r>
              <a:rPr lang="en-US" sz="1800" dirty="0" smtClean="0"/>
              <a:t>            10 </a:t>
            </a:r>
            <a:r>
              <a:rPr lang="en-US" sz="1800" dirty="0"/>
              <a:t>records of class 1</a:t>
            </a:r>
          </a:p>
        </p:txBody>
      </p:sp>
      <p:sp>
        <p:nvSpPr>
          <p:cNvPr id="16389" name="Text Box 9"/>
          <p:cNvSpPr txBox="1">
            <a:spLocks noChangeArrowheads="1"/>
          </p:cNvSpPr>
          <p:nvPr/>
        </p:nvSpPr>
        <p:spPr bwMode="auto">
          <a:xfrm>
            <a:off x="3059832" y="5301208"/>
            <a:ext cx="510540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Which test condition is the best?</a:t>
            </a:r>
          </a:p>
        </p:txBody>
      </p:sp>
    </p:spTree>
    <p:extLst>
      <p:ext uri="{BB962C8B-B14F-4D97-AF65-F5344CB8AC3E}">
        <p14:creationId xmlns:p14="http://schemas.microsoft.com/office/powerpoint/2010/main" val="274485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5576" y="260648"/>
            <a:ext cx="5760640" cy="720080"/>
          </a:xfrm>
        </p:spPr>
        <p:txBody>
          <a:bodyPr anchor="ctr"/>
          <a:lstStyle/>
          <a:p>
            <a:r>
              <a:rPr lang="en-US" altLang="en-US" b="1" dirty="0"/>
              <a:t>How to determine the Best Split</a:t>
            </a:r>
          </a:p>
        </p:txBody>
      </p:sp>
      <p:graphicFrame>
        <p:nvGraphicFramePr>
          <p:cNvPr id="912390" name="Object 6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2702471" y="3875137"/>
          <a:ext cx="491728" cy="439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4" name="Visio" r:id="rId3" imgW="655371" imgH="585812" progId="">
                  <p:embed/>
                </p:oleObj>
              </mc:Choice>
              <mc:Fallback>
                <p:oleObj name="Visio" r:id="rId3" imgW="655371" imgH="585812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2471" y="3875137"/>
                        <a:ext cx="491728" cy="4393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2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98764" y="1628799"/>
            <a:ext cx="7886700" cy="3383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en-US" dirty="0"/>
              <a:t>Greedy approach: </a:t>
            </a:r>
          </a:p>
          <a:p>
            <a:pPr lvl="1"/>
            <a:r>
              <a:rPr lang="en-US" altLang="en-US" dirty="0"/>
              <a:t>Nodes with </a:t>
            </a:r>
            <a:r>
              <a:rPr lang="en-US" altLang="en-US" dirty="0">
                <a:solidFill>
                  <a:srgbClr val="FF0000"/>
                </a:solidFill>
              </a:rPr>
              <a:t>homogeneous</a:t>
            </a:r>
            <a:r>
              <a:rPr lang="en-US" altLang="en-US" dirty="0"/>
              <a:t> class distribution are preferred</a:t>
            </a:r>
          </a:p>
          <a:p>
            <a:r>
              <a:rPr lang="en-US" altLang="en-US" dirty="0"/>
              <a:t>Need a measure of node impurity:</a:t>
            </a:r>
          </a:p>
          <a:p>
            <a:pPr lvl="1"/>
            <a:endParaRPr lang="en-US" altLang="en-US" dirty="0"/>
          </a:p>
        </p:txBody>
      </p:sp>
      <p:graphicFrame>
        <p:nvGraphicFramePr>
          <p:cNvPr id="912394" name="Object 10"/>
          <p:cNvGraphicFramePr>
            <a:graphicFrameLocks noGrp="1" noChangeAspect="1"/>
          </p:cNvGraphicFramePr>
          <p:nvPr>
            <p:ph sz="half" idx="4294967295"/>
            <p:extLst/>
          </p:nvPr>
        </p:nvGraphicFramePr>
        <p:xfrm>
          <a:off x="5401866" y="3788818"/>
          <a:ext cx="684609" cy="611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5" name="Visio" r:id="rId5" imgW="655371" imgH="585812" progId="">
                  <p:embed/>
                </p:oleObj>
              </mc:Choice>
              <mc:Fallback>
                <p:oleObj name="Visio" r:id="rId5" imgW="655371" imgH="585812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1866" y="3788818"/>
                        <a:ext cx="684609" cy="6119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2396" name="Text Box 12"/>
          <p:cNvSpPr txBox="1">
            <a:spLocks noChangeArrowheads="1"/>
          </p:cNvSpPr>
          <p:nvPr/>
        </p:nvSpPr>
        <p:spPr bwMode="auto">
          <a:xfrm>
            <a:off x="2171700" y="4400551"/>
            <a:ext cx="2114550" cy="611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350"/>
              <a:t>Non-homogeneous,</a:t>
            </a:r>
          </a:p>
          <a:p>
            <a:pPr>
              <a:spcBef>
                <a:spcPct val="50000"/>
              </a:spcBef>
            </a:pPr>
            <a:r>
              <a:rPr lang="en-US" altLang="en-US" sz="1350"/>
              <a:t>High degree of impurity</a:t>
            </a:r>
          </a:p>
        </p:txBody>
      </p:sp>
      <p:sp>
        <p:nvSpPr>
          <p:cNvPr id="912397" name="Text Box 13"/>
          <p:cNvSpPr txBox="1">
            <a:spLocks noChangeArrowheads="1"/>
          </p:cNvSpPr>
          <p:nvPr/>
        </p:nvSpPr>
        <p:spPr bwMode="auto">
          <a:xfrm>
            <a:off x="5029200" y="4400551"/>
            <a:ext cx="2114550" cy="611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350"/>
              <a:t>Homogeneous,</a:t>
            </a:r>
          </a:p>
          <a:p>
            <a:pPr>
              <a:spcBef>
                <a:spcPct val="50000"/>
              </a:spcBef>
            </a:pPr>
            <a:r>
              <a:rPr lang="en-US" altLang="en-US" sz="1350"/>
              <a:t>Low degree of impurity</a:t>
            </a:r>
          </a:p>
        </p:txBody>
      </p:sp>
    </p:spTree>
    <p:extLst>
      <p:ext uri="{BB962C8B-B14F-4D97-AF65-F5344CB8AC3E}">
        <p14:creationId xmlns:p14="http://schemas.microsoft.com/office/powerpoint/2010/main" val="280340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212" y="2386806"/>
            <a:ext cx="5743575" cy="341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130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6875" y="2396331"/>
            <a:ext cx="58102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83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1" dirty="0" smtClean="0"/>
              <a:t>What is classification?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Classification is the task of assigning objects to one of the predefined categories</a:t>
            </a:r>
          </a:p>
          <a:p>
            <a:r>
              <a:rPr lang="en-US" dirty="0"/>
              <a:t>Following are some of </a:t>
            </a:r>
            <a:r>
              <a:rPr lang="en-US" b="1" dirty="0"/>
              <a:t>the examples </a:t>
            </a:r>
            <a:r>
              <a:rPr lang="en-US" dirty="0"/>
              <a:t>of classification tasks</a:t>
            </a:r>
          </a:p>
          <a:p>
            <a:pPr lvl="1"/>
            <a:r>
              <a:rPr lang="en-US" dirty="0"/>
              <a:t>Predicting tumor cells as benign or malignant</a:t>
            </a:r>
          </a:p>
          <a:p>
            <a:pPr lvl="1"/>
            <a:r>
              <a:rPr lang="en-US" dirty="0"/>
              <a:t>Classifying credit card transactions as legitimate or fraudulent</a:t>
            </a:r>
          </a:p>
          <a:p>
            <a:pPr marL="457200" lvl="1" indent="0">
              <a:buNone/>
            </a:pPr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12" y="2780928"/>
            <a:ext cx="1763688" cy="835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657" y="3755630"/>
            <a:ext cx="11715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82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b="1" dirty="0" smtClean="0"/>
              <a:t>              Measure of Node Impurity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83643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2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32656"/>
            <a:ext cx="5832648" cy="792088"/>
          </a:xfrm>
        </p:spPr>
        <p:txBody>
          <a:bodyPr>
            <a:normAutofit/>
          </a:bodyPr>
          <a:lstStyle/>
          <a:p>
            <a:r>
              <a:rPr lang="en-US" altLang="en-US" b="1" dirty="0"/>
              <a:t>Measures of Node Impurity</a:t>
            </a:r>
          </a:p>
        </p:txBody>
      </p:sp>
      <p:sp>
        <p:nvSpPr>
          <p:cNvPr id="862211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endParaRPr lang="en-US" altLang="en-US" dirty="0"/>
          </a:p>
          <a:p>
            <a:r>
              <a:rPr lang="en-US" altLang="en-US" dirty="0" smtClean="0"/>
              <a:t>Entropy (Information Gain)</a:t>
            </a:r>
          </a:p>
          <a:p>
            <a:r>
              <a:rPr lang="en-US" altLang="en-US" dirty="0"/>
              <a:t>Gini </a:t>
            </a:r>
            <a:r>
              <a:rPr lang="en-US" altLang="en-US" dirty="0" smtClean="0"/>
              <a:t>Index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3022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Brief Review of Entropy</a:t>
            </a:r>
          </a:p>
        </p:txBody>
      </p:sp>
      <p:sp>
        <p:nvSpPr>
          <p:cNvPr id="14342" name="TextBox 4"/>
          <p:cNvSpPr txBox="1">
            <a:spLocks noChangeArrowheads="1"/>
          </p:cNvSpPr>
          <p:nvPr/>
        </p:nvSpPr>
        <p:spPr bwMode="auto">
          <a:xfrm>
            <a:off x="7162800" y="6096000"/>
            <a:ext cx="8016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1600" b="1"/>
              <a:t>m = 2</a:t>
            </a:r>
          </a:p>
        </p:txBody>
      </p:sp>
      <p:pic>
        <p:nvPicPr>
          <p:cNvPr id="103426" name="Picture 2" descr="https://miro.medium.com/max/565/1*M15RZMSk8nGEyOnD8haF-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962301"/>
            <a:ext cx="3073243" cy="26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1">
            <a:blip r:embed="rId4" cstate="print"/>
            <a:stretch>
              <a:fillRect l="-288" t="-1043" r="-1513"/>
            </a:stretch>
          </a:blipFill>
          <a:ln>
            <a:miter lim="800000"/>
            <a:headEnd/>
            <a:tailEnd/>
          </a:ln>
          <a:extLst/>
        </p:spPr>
        <p:txBody>
          <a:bodyPr/>
          <a:lstStyle/>
          <a:p>
            <a:pPr>
              <a:defRPr/>
            </a:pPr>
            <a:r>
              <a:rPr lang="en-US" dirty="0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8754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2"/>
          <p:cNvSpPr>
            <a:spLocks noChangeArrowheads="1"/>
          </p:cNvSpPr>
          <p:nvPr/>
        </p:nvSpPr>
        <p:spPr bwMode="auto">
          <a:xfrm>
            <a:off x="381000" y="76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 Selection Measure: </a:t>
            </a:r>
            <a:r>
              <a:rPr lang="en-US" altLang="en-US" sz="32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  <a:r>
              <a:rPr lang="en-US" altLang="en-US" sz="3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Gain (ID3/C4.5)</a:t>
            </a:r>
          </a:p>
        </p:txBody>
      </p:sp>
      <p:sp>
        <p:nvSpPr>
          <p:cNvPr id="4103" name="Rectangle 3"/>
          <p:cNvSpPr>
            <a:spLocks noChangeArrowheads="1"/>
          </p:cNvSpPr>
          <p:nvPr/>
        </p:nvSpPr>
        <p:spPr bwMode="auto">
          <a:xfrm>
            <a:off x="0" y="1225296"/>
            <a:ext cx="8763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attribute with the highest information gain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Let </a:t>
            </a: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the probability that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 in D belongs to class C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estimated by |C</a:t>
            </a:r>
            <a:r>
              <a:rPr lang="en-US" alt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|/|D|, m is the number of distinct classes, v is the number of distinct values in an attribute.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Expected information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(entropy) needed to classify a tuple in D: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dirty="0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needed (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using A to split D into v partitions) to classify D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dirty="0">
              <a:solidFill>
                <a:schemeClr val="hlin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smaller the expected information required, greater the purity of the partitions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69554"/>
              </p:ext>
            </p:extLst>
          </p:nvPr>
        </p:nvGraphicFramePr>
        <p:xfrm>
          <a:off x="2247900" y="3157190"/>
          <a:ext cx="3698875" cy="77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20" name="Equation" r:id="rId4" imgW="1612900" imgH="431800" progId="Equation.3">
                  <p:embed/>
                </p:oleObj>
              </mc:Choice>
              <mc:Fallback>
                <p:oleObj name="Equation" r:id="rId4" imgW="1612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7900" y="3157190"/>
                        <a:ext cx="3698875" cy="775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6180"/>
              </p:ext>
            </p:extLst>
          </p:nvPr>
        </p:nvGraphicFramePr>
        <p:xfrm>
          <a:off x="2226196" y="4293403"/>
          <a:ext cx="4267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21" name="Equation" r:id="rId6" imgW="1892160" imgH="457200" progId="Equation.3">
                  <p:embed/>
                </p:oleObj>
              </mc:Choice>
              <mc:Fallback>
                <p:oleObj name="Equation" r:id="rId6" imgW="18921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6196" y="4293403"/>
                        <a:ext cx="42672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798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ChangeArrowheads="1"/>
          </p:cNvSpPr>
          <p:nvPr/>
        </p:nvSpPr>
        <p:spPr bwMode="auto">
          <a:xfrm>
            <a:off x="381000" y="76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 Selection Measure: Information Gain (ID3/C4.5)</a:t>
            </a:r>
          </a:p>
        </p:txBody>
      </p:sp>
      <p:sp>
        <p:nvSpPr>
          <p:cNvPr id="5125" name="Rectangle 3"/>
          <p:cNvSpPr>
            <a:spLocks noChangeArrowheads="1"/>
          </p:cNvSpPr>
          <p:nvPr/>
        </p:nvSpPr>
        <p:spPr bwMode="auto">
          <a:xfrm>
            <a:off x="381000" y="1286256"/>
            <a:ext cx="8763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gained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branching on attribute A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Defined as the difference between the original information requirement (i.e. based on just the proportion of the classes) and the new requirement (i.e. obtained after partitioning of attribute A).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with highest information gain Gain(A), is chosen as the splitting attribute at node N.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1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63392"/>
              </p:ext>
            </p:extLst>
          </p:nvPr>
        </p:nvGraphicFramePr>
        <p:xfrm>
          <a:off x="1547664" y="2204864"/>
          <a:ext cx="4589463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6" name="Equation" r:id="rId4" imgW="1790700" imgH="215900" progId="Equation.3">
                  <p:embed/>
                </p:oleObj>
              </mc:Choice>
              <mc:Fallback>
                <p:oleObj name="Equation" r:id="rId4" imgW="17907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2204864"/>
                        <a:ext cx="4589463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705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Example-Predict tennis will be played or not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1772816"/>
            <a:ext cx="7128792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77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592" y="1556792"/>
            <a:ext cx="7488832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295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340768"/>
            <a:ext cx="7344816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70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592" y="1340768"/>
            <a:ext cx="7560840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521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Cond..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00200"/>
            <a:ext cx="6791275" cy="396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69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6516216" cy="850106"/>
          </a:xfrm>
        </p:spPr>
        <p:txBody>
          <a:bodyPr/>
          <a:lstStyle/>
          <a:p>
            <a:r>
              <a:rPr lang="en-US" dirty="0"/>
              <a:t>Categorizing news stories as finance, weather, entertainment, sports, </a:t>
            </a:r>
            <a:r>
              <a:rPr lang="en-US" dirty="0" err="1"/>
              <a:t>etc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6130"/>
            <a:ext cx="8229600" cy="443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05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412776"/>
            <a:ext cx="7776864" cy="3456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869162"/>
            <a:ext cx="7776864" cy="17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252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340768"/>
            <a:ext cx="8208912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57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6120680" cy="850106"/>
          </a:xfrm>
        </p:spPr>
        <p:txBody>
          <a:bodyPr/>
          <a:lstStyle/>
          <a:p>
            <a:r>
              <a:rPr lang="en-IN" dirty="0" smtClean="0"/>
              <a:t>Contd..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484784"/>
            <a:ext cx="7632848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48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Contd..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00808"/>
            <a:ext cx="734481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2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412776"/>
            <a:ext cx="7045969" cy="406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200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484784"/>
            <a:ext cx="7488832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06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772816"/>
            <a:ext cx="7848871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59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1628800"/>
            <a:ext cx="7488832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17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1340768"/>
            <a:ext cx="7344815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089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556792"/>
            <a:ext cx="7776864" cy="50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6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72" y="3073177"/>
            <a:ext cx="5328592" cy="30921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0726" y="1720700"/>
            <a:ext cx="78536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dirty="0"/>
              <a:t>Detecting spam email messages based upon the message header and contents</a:t>
            </a:r>
          </a:p>
        </p:txBody>
      </p:sp>
    </p:spTree>
    <p:extLst>
      <p:ext uri="{BB962C8B-B14F-4D97-AF65-F5344CB8AC3E}">
        <p14:creationId xmlns:p14="http://schemas.microsoft.com/office/powerpoint/2010/main" val="13247813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700809"/>
            <a:ext cx="792088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45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1191"/>
            <a:ext cx="6120680" cy="850106"/>
          </a:xfrm>
        </p:spPr>
        <p:txBody>
          <a:bodyPr/>
          <a:lstStyle/>
          <a:p>
            <a:r>
              <a:rPr lang="en-IN" dirty="0" smtClean="0"/>
              <a:t>Contd..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648" y="1700808"/>
            <a:ext cx="7560840" cy="45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398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Contd..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40768"/>
            <a:ext cx="8604448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527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Contd..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1484784"/>
            <a:ext cx="7992887" cy="48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619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Contd..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412776"/>
            <a:ext cx="828092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074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Contd..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40768"/>
            <a:ext cx="8532440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26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Contd..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484784"/>
            <a:ext cx="7920880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280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Contd..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340768"/>
            <a:ext cx="8352928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252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Contd..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484784"/>
            <a:ext cx="806489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381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Contd..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628801"/>
            <a:ext cx="7992888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41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1" dirty="0"/>
              <a:t>Classification: Definition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412776"/>
            <a:ext cx="7924800" cy="520543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Given a collection of records (training set )</a:t>
            </a:r>
          </a:p>
          <a:p>
            <a:pPr lvl="1"/>
            <a:r>
              <a:rPr lang="en-US" dirty="0"/>
              <a:t>Each record contains a set of attributes, one of the attributes is the class.</a:t>
            </a:r>
          </a:p>
          <a:p>
            <a:r>
              <a:rPr lang="en-US" dirty="0"/>
              <a:t>Find a model  for class attribute as a function of the values of other attributes.</a:t>
            </a:r>
          </a:p>
          <a:p>
            <a:r>
              <a:rPr lang="en-US" dirty="0"/>
              <a:t>Goal: previously unseen records should be assigned a class as accurately as possible.</a:t>
            </a:r>
          </a:p>
          <a:p>
            <a:pPr lvl="1"/>
            <a:r>
              <a:rPr lang="en-US" dirty="0"/>
              <a:t>A test set is used to determine the accuracy of the model. </a:t>
            </a:r>
          </a:p>
        </p:txBody>
      </p:sp>
    </p:spTree>
    <p:extLst>
      <p:ext uri="{BB962C8B-B14F-4D97-AF65-F5344CB8AC3E}">
        <p14:creationId xmlns:p14="http://schemas.microsoft.com/office/powerpoint/2010/main" val="120688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Contd..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412776"/>
            <a:ext cx="8064896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077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Contd..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44" y="1484784"/>
            <a:ext cx="7992888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504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Contd..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556792"/>
            <a:ext cx="7848872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109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Contd..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364" y="1484785"/>
            <a:ext cx="7907052" cy="496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755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Contd..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556793"/>
            <a:ext cx="813690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869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Contd..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484784"/>
            <a:ext cx="7992887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016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Attribute Selection: Information Gain</a:t>
            </a:r>
          </a:p>
        </p:txBody>
      </p:sp>
      <p:sp>
        <p:nvSpPr>
          <p:cNvPr id="6156" name="Rectangle 3"/>
          <p:cNvSpPr>
            <a:spLocks noGrp="1" noChangeArrowheads="1"/>
          </p:cNvSpPr>
          <p:nvPr>
            <p:ph idx="1"/>
          </p:nvPr>
        </p:nvSpPr>
        <p:spPr>
          <a:xfrm>
            <a:off x="509778" y="1405001"/>
            <a:ext cx="7886700" cy="4351338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30000"/>
              </a:spcBef>
              <a:buSzPct val="80000"/>
              <a:buFont typeface="Marlett" pitchFamily="2" charset="2"/>
              <a:buChar char="g"/>
            </a:pPr>
            <a:r>
              <a:rPr lang="en-US" altLang="en-US" sz="2000" dirty="0" smtClean="0">
                <a:solidFill>
                  <a:srgbClr val="121328"/>
                </a:solidFill>
              </a:rPr>
              <a:t>Class P: </a:t>
            </a:r>
            <a:r>
              <a:rPr lang="en-US" altLang="en-US" sz="2000" dirty="0" err="1" smtClean="0">
                <a:solidFill>
                  <a:srgbClr val="121328"/>
                </a:solidFill>
              </a:rPr>
              <a:t>buys_computer</a:t>
            </a:r>
            <a:r>
              <a:rPr lang="en-US" altLang="en-US" sz="2000" dirty="0" smtClean="0">
                <a:solidFill>
                  <a:srgbClr val="121328"/>
                </a:solidFill>
              </a:rPr>
              <a:t> = “yes”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SzPct val="80000"/>
              <a:buFont typeface="Marlett" pitchFamily="2" charset="2"/>
              <a:buChar char="g"/>
            </a:pPr>
            <a:r>
              <a:rPr lang="en-US" altLang="en-US" sz="2000" dirty="0" smtClean="0">
                <a:solidFill>
                  <a:srgbClr val="121328"/>
                </a:solidFill>
              </a:rPr>
              <a:t>Class N: </a:t>
            </a:r>
            <a:r>
              <a:rPr lang="en-US" altLang="en-US" sz="2000" dirty="0" err="1" smtClean="0">
                <a:solidFill>
                  <a:srgbClr val="121328"/>
                </a:solidFill>
              </a:rPr>
              <a:t>buys_computer</a:t>
            </a:r>
            <a:r>
              <a:rPr lang="en-US" altLang="en-US" sz="2000" dirty="0" smtClean="0">
                <a:solidFill>
                  <a:srgbClr val="121328"/>
                </a:solidFill>
              </a:rPr>
              <a:t> = “no”</a:t>
            </a:r>
            <a:endParaRPr lang="en-US" altLang="en-US" sz="2000" dirty="0" smtClean="0"/>
          </a:p>
        </p:txBody>
      </p:sp>
      <p:sp>
        <p:nvSpPr>
          <p:cNvPr id="615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91100" y="2743200"/>
            <a:ext cx="4152900" cy="2819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endParaRPr lang="en-US" altLang="en-US" sz="1800" dirty="0" smtClean="0">
              <a:solidFill>
                <a:srgbClr val="121328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accent1"/>
              </a:buClr>
              <a:buFont typeface="Wingdings 2" panose="05020102010507070707" pitchFamily="18" charset="2"/>
              <a:buNone/>
            </a:pPr>
            <a:endParaRPr lang="en-US" altLang="en-US" sz="1800" dirty="0" smtClean="0"/>
          </a:p>
          <a:p>
            <a:pPr eaLnBrk="1" hangingPunct="1">
              <a:lnSpc>
                <a:spcPct val="90000"/>
              </a:lnSpc>
              <a:buClr>
                <a:schemeClr val="accent1"/>
              </a:buClr>
              <a:buFont typeface="Wingdings 2" panose="05020102010507070707" pitchFamily="18" charset="2"/>
              <a:buNone/>
            </a:pPr>
            <a:endParaRPr lang="en-US" altLang="en-US" sz="1800" dirty="0" smtClean="0"/>
          </a:p>
          <a:p>
            <a:pPr eaLnBrk="1" hangingPunct="1">
              <a:lnSpc>
                <a:spcPct val="90000"/>
              </a:lnSpc>
              <a:buClr>
                <a:schemeClr val="accent1"/>
              </a:buClr>
              <a:buFont typeface="Wingdings 2" panose="05020102010507070707" pitchFamily="18" charset="2"/>
              <a:buNone/>
            </a:pPr>
            <a:endParaRPr lang="en-US" altLang="en-US" sz="1800" dirty="0" smtClean="0">
              <a:solidFill>
                <a:srgbClr val="121328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accent1"/>
              </a:buClr>
              <a:buFont typeface="Wingdings 2" panose="05020102010507070707" pitchFamily="18" charset="2"/>
              <a:buNone/>
            </a:pPr>
            <a:endParaRPr lang="en-US" altLang="en-US" sz="1800" dirty="0" smtClean="0">
              <a:solidFill>
                <a:srgbClr val="121328"/>
              </a:solidFill>
            </a:endParaRPr>
          </a:p>
        </p:txBody>
      </p:sp>
      <p:graphicFrame>
        <p:nvGraphicFramePr>
          <p:cNvPr id="6146" name="Object 5"/>
          <p:cNvGraphicFramePr>
            <a:graphicFrameLocks noChangeAspect="1"/>
          </p:cNvGraphicFramePr>
          <p:nvPr/>
        </p:nvGraphicFramePr>
        <p:xfrm>
          <a:off x="762000" y="2590800"/>
          <a:ext cx="3354388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56" name="Worksheet" r:id="rId4" imgW="3352666" imgH="1438206" progId="Excel.Sheet.8">
                  <p:embed/>
                </p:oleObj>
              </mc:Choice>
              <mc:Fallback>
                <p:oleObj name="Worksheet" r:id="rId4" imgW="3352666" imgH="1438206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590800"/>
                        <a:ext cx="3354388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6"/>
          <p:cNvGraphicFramePr>
            <a:graphicFrameLocks noChangeAspect="1"/>
          </p:cNvGraphicFramePr>
          <p:nvPr/>
        </p:nvGraphicFramePr>
        <p:xfrm>
          <a:off x="4876800" y="1295400"/>
          <a:ext cx="3754438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57" name="Equation" r:id="rId6" imgW="2044700" imgH="812800" progId="Equation.3">
                  <p:embed/>
                </p:oleObj>
              </mc:Choice>
              <mc:Fallback>
                <p:oleObj name="Equation" r:id="rId6" imgW="2044700" imgH="81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1295400"/>
                        <a:ext cx="3754438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288839"/>
              </p:ext>
            </p:extLst>
          </p:nvPr>
        </p:nvGraphicFramePr>
        <p:xfrm>
          <a:off x="5306219" y="4112419"/>
          <a:ext cx="2895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58" name="Equation" r:id="rId8" imgW="1828800" imgH="660240" progId="Equation.3">
                  <p:embed/>
                </p:oleObj>
              </mc:Choice>
              <mc:Fallback>
                <p:oleObj name="Equation" r:id="rId8" imgW="182880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6219" y="4112419"/>
                        <a:ext cx="28956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278832"/>
              </p:ext>
            </p:extLst>
          </p:nvPr>
        </p:nvGraphicFramePr>
        <p:xfrm>
          <a:off x="4558093" y="3162300"/>
          <a:ext cx="4271963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59" name="Equation" r:id="rId10" imgW="2552700" imgH="241300" progId="Equation.3">
                  <p:embed/>
                </p:oleObj>
              </mc:Choice>
              <mc:Fallback>
                <p:oleObj name="Equation" r:id="rId10" imgW="2552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8093" y="3162300"/>
                        <a:ext cx="4271963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1" name="Object 11"/>
          <p:cNvGraphicFramePr>
            <a:graphicFrameLocks noChangeAspect="1"/>
          </p:cNvGraphicFramePr>
          <p:nvPr/>
        </p:nvGraphicFramePr>
        <p:xfrm>
          <a:off x="76200" y="2057400"/>
          <a:ext cx="48006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60" name="Equation" r:id="rId12" imgW="3314700" imgH="393700" progId="Equation.3">
                  <p:embed/>
                </p:oleObj>
              </mc:Choice>
              <mc:Fallback>
                <p:oleObj name="Equation" r:id="rId12" imgW="33147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2057400"/>
                        <a:ext cx="480060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2" name="Object 1024"/>
          <p:cNvGraphicFramePr>
            <a:graphicFrameLocks/>
          </p:cNvGraphicFramePr>
          <p:nvPr/>
        </p:nvGraphicFramePr>
        <p:xfrm>
          <a:off x="381000" y="3962400"/>
          <a:ext cx="3951288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61" name="Worksheet" r:id="rId14" imgW="5772146" imgH="4457683" progId="Excel.Sheet.8">
                  <p:embed/>
                </p:oleObj>
              </mc:Choice>
              <mc:Fallback>
                <p:oleObj name="Worksheet" r:id="rId14" imgW="5772146" imgH="4457683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962400"/>
                        <a:ext cx="3951288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248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Attribute Selection: Information Gain</a:t>
            </a:r>
            <a:endParaRPr lang="en-IN" altLang="en-US" smtClean="0"/>
          </a:p>
        </p:txBody>
      </p:sp>
      <p:pic>
        <p:nvPicPr>
          <p:cNvPr id="3072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2776"/>
            <a:ext cx="7920880" cy="4098230"/>
          </a:xfrm>
          <a:noFill/>
        </p:spPr>
      </p:pic>
    </p:spTree>
    <p:extLst>
      <p:ext uri="{BB962C8B-B14F-4D97-AF65-F5344CB8AC3E}">
        <p14:creationId xmlns:p14="http://schemas.microsoft.com/office/powerpoint/2010/main" val="321250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Decision Tree</a:t>
            </a:r>
            <a:endParaRPr lang="en-IN" altLang="en-US" smtClean="0"/>
          </a:p>
        </p:txBody>
      </p:sp>
      <p:pic>
        <p:nvPicPr>
          <p:cNvPr id="3174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56792"/>
            <a:ext cx="6457528" cy="3463677"/>
          </a:xfrm>
          <a:noFill/>
        </p:spPr>
      </p:pic>
      <p:sp>
        <p:nvSpPr>
          <p:cNvPr id="31749" name="TextBox 5"/>
          <p:cNvSpPr txBox="1">
            <a:spLocks noChangeArrowheads="1"/>
          </p:cNvSpPr>
          <p:nvPr/>
        </p:nvSpPr>
        <p:spPr bwMode="auto">
          <a:xfrm>
            <a:off x="1066800" y="5410200"/>
            <a:ext cx="6934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1600"/>
              <a:t>Decision tree for the concept </a:t>
            </a:r>
            <a:r>
              <a:rPr lang="en-US" altLang="en-US" sz="1600" b="1" i="1"/>
              <a:t>“buys_computer”</a:t>
            </a:r>
            <a:endParaRPr lang="en-IN" altLang="en-US" sz="1600" b="1" i="1"/>
          </a:p>
        </p:txBody>
      </p:sp>
    </p:spTree>
    <p:extLst>
      <p:ext uri="{BB962C8B-B14F-4D97-AF65-F5344CB8AC3E}">
        <p14:creationId xmlns:p14="http://schemas.microsoft.com/office/powerpoint/2010/main" val="334092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4" name="Rectangle 4"/>
          <p:cNvSpPr>
            <a:spLocks noGrp="1" noChangeArrowheads="1"/>
          </p:cNvSpPr>
          <p:nvPr>
            <p:ph type="title"/>
          </p:nvPr>
        </p:nvSpPr>
        <p:spPr>
          <a:xfrm>
            <a:off x="149255" y="382882"/>
            <a:ext cx="8355552" cy="1312754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Splitting Based on Continuous Attributes</a:t>
            </a:r>
          </a:p>
        </p:txBody>
      </p:sp>
      <p:sp>
        <p:nvSpPr>
          <p:cNvPr id="814085" name="Rectangle 5"/>
          <p:cNvSpPr>
            <a:spLocks noGrp="1" noChangeArrowheads="1"/>
          </p:cNvSpPr>
          <p:nvPr>
            <p:ph idx="1"/>
          </p:nvPr>
        </p:nvSpPr>
        <p:spPr>
          <a:xfrm>
            <a:off x="264665" y="1372863"/>
            <a:ext cx="7886700" cy="4351338"/>
          </a:xfrm>
        </p:spPr>
        <p:txBody>
          <a:bodyPr>
            <a:noAutofit/>
          </a:bodyPr>
          <a:lstStyle/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ways of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handling</a:t>
            </a:r>
          </a:p>
          <a:p>
            <a:pPr marL="0" indent="0">
              <a:buNone/>
            </a:pPr>
            <a:endParaRPr lang="en-US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2400" dirty="0" smtClean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Discretization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form an ordinal categorical attribute</a:t>
            </a:r>
          </a:p>
          <a:p>
            <a:pPr lvl="2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Static – discretize once at the beginning</a:t>
            </a:r>
          </a:p>
          <a:p>
            <a:pPr lvl="2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Dynamic – ranges can be found by equal interval bucketing, equal frequency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bucketing(percentiles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or clustering.</a:t>
            </a:r>
          </a:p>
          <a:p>
            <a:pPr lvl="1"/>
            <a:r>
              <a:rPr lang="en-US" altLang="en-US" sz="2400" dirty="0" smtClean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</a:t>
            </a:r>
            <a:r>
              <a:rPr lang="en-US" altLang="en-US" sz="24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(A &lt; v) or (A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v)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consider all possible splits and finds the best cut</a:t>
            </a:r>
          </a:p>
          <a:p>
            <a:pPr lvl="2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more compute intensive</a:t>
            </a:r>
          </a:p>
        </p:txBody>
      </p:sp>
    </p:spTree>
    <p:extLst>
      <p:ext uri="{BB962C8B-B14F-4D97-AF65-F5344CB8AC3E}">
        <p14:creationId xmlns:p14="http://schemas.microsoft.com/office/powerpoint/2010/main" val="783654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Training data and Test data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704" y="2276872"/>
            <a:ext cx="482453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188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49" y="365126"/>
            <a:ext cx="8275653" cy="1357142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Splitting Based on Continuous Attributes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804986"/>
            <a:ext cx="65722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778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287588" y="591247"/>
            <a:ext cx="8079172" cy="66148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Computing Information-Gain for Continuous-Valued Attributes</a:t>
            </a:r>
            <a:endParaRPr lang="en-US" altLang="en-US" i="1" dirty="0" smtClean="0">
              <a:solidFill>
                <a:srgbClr val="CC0000"/>
              </a:solidFill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lnSpc>
                <a:spcPct val="115000"/>
              </a:lnSpc>
              <a:spcBef>
                <a:spcPct val="25000"/>
              </a:spcBef>
            </a:pPr>
            <a:r>
              <a:rPr lang="en-US" altLang="en-US" dirty="0" smtClean="0"/>
              <a:t>Let attribute A be a continuous-valued attribute</a:t>
            </a:r>
          </a:p>
          <a:p>
            <a:pPr eaLnBrk="1" hangingPunct="1">
              <a:lnSpc>
                <a:spcPct val="115000"/>
              </a:lnSpc>
              <a:spcBef>
                <a:spcPct val="25000"/>
              </a:spcBef>
            </a:pPr>
            <a:r>
              <a:rPr lang="en-US" altLang="en-US" dirty="0" smtClean="0"/>
              <a:t>Must determine the </a:t>
            </a:r>
            <a:r>
              <a:rPr lang="en-US" altLang="en-US" i="1" dirty="0" smtClean="0">
                <a:solidFill>
                  <a:schemeClr val="hlink"/>
                </a:solidFill>
              </a:rPr>
              <a:t>best split point</a:t>
            </a:r>
            <a:r>
              <a:rPr lang="en-US" altLang="en-US" dirty="0" smtClean="0"/>
              <a:t> for A</a:t>
            </a:r>
          </a:p>
          <a:p>
            <a:pPr marL="0" indent="0" eaLnBrk="1" hangingPunct="1">
              <a:lnSpc>
                <a:spcPct val="115000"/>
              </a:lnSpc>
              <a:spcBef>
                <a:spcPct val="25000"/>
              </a:spcBef>
              <a:buNone/>
            </a:pPr>
            <a:r>
              <a:rPr lang="en-US" altLang="en-US" dirty="0" smtClean="0"/>
              <a:t>      1.Sort the value A in increasing order</a:t>
            </a:r>
          </a:p>
          <a:p>
            <a:pPr marL="457200" lvl="1" indent="0" eaLnBrk="1" hangingPunct="1">
              <a:lnSpc>
                <a:spcPct val="115000"/>
              </a:lnSpc>
              <a:spcBef>
                <a:spcPct val="25000"/>
              </a:spcBef>
              <a:buNone/>
            </a:pPr>
            <a:r>
              <a:rPr lang="en-US" altLang="en-US" dirty="0" smtClean="0"/>
              <a:t>2.Typically, the midpoint between each pair of adjacent values is considered as a possible </a:t>
            </a:r>
            <a:r>
              <a:rPr lang="en-US" altLang="en-US" i="1" dirty="0" smtClean="0"/>
              <a:t>split point</a:t>
            </a:r>
          </a:p>
          <a:p>
            <a:pPr lvl="2" eaLnBrk="1" hangingPunct="1">
              <a:lnSpc>
                <a:spcPct val="115000"/>
              </a:lnSpc>
              <a:spcBef>
                <a:spcPct val="25000"/>
              </a:spcBef>
            </a:pPr>
            <a:r>
              <a:rPr lang="en-US" altLang="en-US" dirty="0" smtClean="0"/>
              <a:t>(a</a:t>
            </a:r>
            <a:r>
              <a:rPr lang="en-US" altLang="en-US" baseline="-25000" dirty="0" smtClean="0"/>
              <a:t>i</a:t>
            </a:r>
            <a:r>
              <a:rPr lang="en-US" altLang="en-US" dirty="0" smtClean="0"/>
              <a:t>+a</a:t>
            </a:r>
            <a:r>
              <a:rPr lang="en-US" altLang="en-US" baseline="-25000" dirty="0" smtClean="0"/>
              <a:t>i+1</a:t>
            </a:r>
            <a:r>
              <a:rPr lang="en-US" altLang="en-US" dirty="0" smtClean="0"/>
              <a:t>)/2 is the midpoint between the values of </a:t>
            </a:r>
            <a:r>
              <a:rPr lang="en-US" altLang="en-US" dirty="0" err="1" smtClean="0"/>
              <a:t>a</a:t>
            </a:r>
            <a:r>
              <a:rPr lang="en-US" altLang="en-US" baseline="-25000" dirty="0" err="1" smtClean="0"/>
              <a:t>i</a:t>
            </a:r>
            <a:r>
              <a:rPr lang="en-US" altLang="en-US" dirty="0" smtClean="0"/>
              <a:t> and a</a:t>
            </a:r>
            <a:r>
              <a:rPr lang="en-US" altLang="en-US" baseline="-25000" dirty="0" smtClean="0"/>
              <a:t>i+1</a:t>
            </a:r>
          </a:p>
          <a:p>
            <a:pPr marL="457200" lvl="1" indent="0" eaLnBrk="1" hangingPunct="1">
              <a:lnSpc>
                <a:spcPct val="115000"/>
              </a:lnSpc>
              <a:spcBef>
                <a:spcPct val="25000"/>
              </a:spcBef>
              <a:buNone/>
            </a:pPr>
            <a:r>
              <a:rPr lang="en-US" altLang="en-US" dirty="0" smtClean="0"/>
              <a:t>3.The point with the </a:t>
            </a:r>
            <a:r>
              <a:rPr lang="en-US" altLang="en-US" i="1" dirty="0" smtClean="0"/>
              <a:t>minimum expected information requirement</a:t>
            </a:r>
            <a:r>
              <a:rPr lang="en-US" altLang="en-US" dirty="0" smtClean="0"/>
              <a:t> for A is selected as the split-point for A</a:t>
            </a:r>
          </a:p>
          <a:p>
            <a:pPr eaLnBrk="1" hangingPunct="1">
              <a:lnSpc>
                <a:spcPct val="115000"/>
              </a:lnSpc>
            </a:pPr>
            <a:r>
              <a:rPr lang="en-US" alt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Split:</a:t>
            </a:r>
          </a:p>
          <a:p>
            <a:pPr lvl="1" eaLnBrk="1" hangingPunct="1">
              <a:lnSpc>
                <a:spcPct val="115000"/>
              </a:lnSpc>
            </a:pPr>
            <a:r>
              <a:rPr lang="en-US" altLang="en-US" dirty="0" smtClean="0"/>
              <a:t>D1 is the set of tuples in D satisfying A ≤ split-point, and D2 is the set of tuples in D satisfying A &gt; split-point</a:t>
            </a:r>
          </a:p>
        </p:txBody>
      </p:sp>
    </p:spTree>
    <p:extLst>
      <p:ext uri="{BB962C8B-B14F-4D97-AF65-F5344CB8AC3E}">
        <p14:creationId xmlns:p14="http://schemas.microsoft.com/office/powerpoint/2010/main" val="364320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753" y="1484784"/>
            <a:ext cx="3875310" cy="441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770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sz="2400" b="1" dirty="0"/>
              <a:t>Step 1:</a:t>
            </a:r>
            <a:endParaRPr lang="en-US" sz="2400" dirty="0"/>
          </a:p>
          <a:p>
            <a:pPr marL="0" indent="0" fontAlgn="base">
              <a:buNone/>
            </a:pPr>
            <a:r>
              <a:rPr lang="en-US" sz="2400" dirty="0"/>
              <a:t>First of all, we need to sort the data in ascending order. After sorting the data, data is shown in the table below.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868" y="2715042"/>
            <a:ext cx="1695450" cy="366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429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/>
              <a:t>Step 2:</a:t>
            </a:r>
            <a:endParaRPr lang="en-US" dirty="0"/>
          </a:p>
          <a:p>
            <a:pPr fontAlgn="base"/>
            <a:r>
              <a:rPr lang="en-US" dirty="0"/>
              <a:t>Find the midpoint of first two numbers and calculate the information gain</a:t>
            </a:r>
          </a:p>
          <a:p>
            <a:pPr fontAlgn="base"/>
            <a:r>
              <a:rPr lang="en-US" dirty="0"/>
              <a:t>Split point = (18+25) / 2 = 21</a:t>
            </a:r>
          </a:p>
          <a:p>
            <a:pPr fontAlgn="base"/>
            <a:r>
              <a:rPr lang="en-US" dirty="0"/>
              <a:t>  </a:t>
            </a:r>
            <a:r>
              <a:rPr lang="en-US" dirty="0" smtClean="0"/>
              <a:t>Info income&lt;21(D</a:t>
            </a:r>
            <a:r>
              <a:rPr lang="en-US" dirty="0"/>
              <a:t>) = 2/7(I(1,1)) + 5/7(I(2,3))</a:t>
            </a:r>
          </a:p>
          <a:p>
            <a:pPr fontAlgn="base"/>
            <a:r>
              <a:rPr lang="en-US" dirty="0"/>
              <a:t>  = 2/7(-1/2(log2(1/2)) – 1/2(log2(1/2))+5/7(-2/5(log2(2/5)) – 3/5(log2(3/5)))</a:t>
            </a:r>
          </a:p>
          <a:p>
            <a:pPr fontAlgn="base"/>
            <a:r>
              <a:rPr lang="en-US" dirty="0"/>
              <a:t>  = 0.98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191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 smtClean="0"/>
              <a:t>Example2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mtClean="0"/>
              <a:t>Compute the information gain for every possible split, for the given continuous valued attribute?</a:t>
            </a:r>
          </a:p>
          <a:p>
            <a:r>
              <a:rPr lang="en-US" altLang="en-US" sz="1800" smtClean="0"/>
              <a:t>Sort the values and find the the midpoint between each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smtClean="0"/>
              <a:t>	 pair of adjacent values</a:t>
            </a:r>
            <a:r>
              <a:rPr lang="en-US" altLang="en-US" smtClean="0"/>
              <a:t> (split_point).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mtClean="0"/>
          </a:p>
          <a:p>
            <a:pPr>
              <a:buFont typeface="Wingdings" panose="05000000000000000000" pitchFamily="2" charset="2"/>
              <a:buNone/>
            </a:pPr>
            <a:endParaRPr lang="en-US" altLang="en-US" smtClean="0"/>
          </a:p>
          <a:p>
            <a:pPr>
              <a:buFont typeface="Wingdings" panose="05000000000000000000" pitchFamily="2" charset="2"/>
              <a:buNone/>
            </a:pPr>
            <a:endParaRPr lang="en-US" altLang="en-US" sz="1800" smtClean="0"/>
          </a:p>
          <a:p>
            <a:r>
              <a:rPr lang="en-US" altLang="en-US" sz="1800" smtClean="0"/>
              <a:t>Calculate Info(D)</a:t>
            </a:r>
          </a:p>
          <a:p>
            <a:r>
              <a:rPr lang="en-US" altLang="en-US" sz="1800" smtClean="0"/>
              <a:t>Calculate the entropy for each split_point for “&lt;=” and “&gt;”</a:t>
            </a:r>
          </a:p>
          <a:p>
            <a:r>
              <a:rPr lang="en-US" altLang="en-US" sz="1800" smtClean="0"/>
              <a:t>Find Gain for each split_point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mtClean="0"/>
          </a:p>
          <a:p>
            <a:pPr>
              <a:buFont typeface="Wingdings" panose="05000000000000000000" pitchFamily="2" charset="2"/>
              <a:buNone/>
            </a:pPr>
            <a:endParaRPr lang="en-IN" altLang="en-US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629400" y="2057400"/>
          <a:ext cx="228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A1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A2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450976"/>
              </p:ext>
            </p:extLst>
          </p:nvPr>
        </p:nvGraphicFramePr>
        <p:xfrm>
          <a:off x="673896" y="3429000"/>
          <a:ext cx="5418136" cy="1224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2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72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72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72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772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72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7726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7726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744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Class</a:t>
                      </a:r>
                      <a:endParaRPr lang="en-IN" sz="11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+</a:t>
                      </a:r>
                      <a:endParaRPr lang="en-IN" sz="18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-</a:t>
                      </a:r>
                      <a:endParaRPr lang="en-IN" sz="18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+</a:t>
                      </a:r>
                      <a:endParaRPr lang="en-IN" sz="18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-</a:t>
                      </a:r>
                      <a:endParaRPr lang="en-IN" sz="18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+</a:t>
                      </a:r>
                      <a:endParaRPr lang="en-IN" sz="18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-</a:t>
                      </a:r>
                      <a:endParaRPr lang="en-IN" sz="18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-</a:t>
                      </a:r>
                      <a:endParaRPr lang="en-IN" sz="1800" dirty="0"/>
                    </a:p>
                  </a:txBody>
                  <a:tcPr marL="91431" marR="91431" marT="45708" marB="4570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661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Sorted</a:t>
                      </a:r>
                      <a:r>
                        <a:rPr lang="en-US" sz="1100" baseline="0" dirty="0" smtClean="0"/>
                        <a:t> A2</a:t>
                      </a:r>
                      <a:endParaRPr lang="en-IN" sz="11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IN" sz="18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IN" sz="18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</a:t>
                      </a:r>
                      <a:endParaRPr lang="en-IN" sz="18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</a:t>
                      </a:r>
                      <a:endParaRPr lang="en-IN" sz="18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</a:t>
                      </a:r>
                      <a:endParaRPr lang="en-IN" sz="18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</a:t>
                      </a:r>
                      <a:endParaRPr lang="en-IN" sz="18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</a:t>
                      </a:r>
                      <a:endParaRPr lang="en-IN" sz="1800" dirty="0"/>
                    </a:p>
                  </a:txBody>
                  <a:tcPr marL="91431" marR="91431" marT="45708" marB="4570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6610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Split_Point</a:t>
                      </a:r>
                      <a:endParaRPr lang="en-IN" sz="11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IN" sz="18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3.5</a:t>
                      </a:r>
                      <a:endParaRPr lang="en-IN" sz="18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4.5</a:t>
                      </a:r>
                      <a:endParaRPr lang="en-IN" sz="18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5.5</a:t>
                      </a:r>
                      <a:endParaRPr lang="en-IN" sz="18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6.5</a:t>
                      </a:r>
                      <a:endParaRPr lang="en-IN" sz="18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7.5</a:t>
                      </a:r>
                      <a:endParaRPr lang="en-IN" sz="1800" dirty="0"/>
                    </a:p>
                  </a:txBody>
                  <a:tcPr marL="91431" marR="91431" marT="45708" marB="45708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27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05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Gain Ratio for Attribute Selection (C4.5)</a:t>
            </a:r>
            <a:endParaRPr lang="en-US" altLang="en-US" i="1" dirty="0" smtClean="0">
              <a:solidFill>
                <a:srgbClr val="CC0000"/>
              </a:solidFill>
            </a:endParaRPr>
          </a:p>
        </p:txBody>
      </p:sp>
      <p:sp>
        <p:nvSpPr>
          <p:cNvPr id="7173" name="Rectangle 2051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sz="1800" dirty="0" smtClean="0"/>
              <a:t>Information gain measure is biased towards attributes with a large number of distinct values. </a:t>
            </a:r>
            <a:r>
              <a:rPr lang="en-US" altLang="en-US" sz="1800" dirty="0" err="1" smtClean="0"/>
              <a:t>Eg</a:t>
            </a:r>
            <a:r>
              <a:rPr lang="en-US" altLang="en-US" sz="1800" dirty="0" smtClean="0"/>
              <a:t>. </a:t>
            </a:r>
            <a:r>
              <a:rPr lang="en-US" altLang="en-US" sz="1800" dirty="0" err="1" smtClean="0"/>
              <a:t>Product_ID</a:t>
            </a:r>
            <a:r>
              <a:rPr lang="en-US" altLang="en-US" sz="1800" dirty="0" smtClean="0"/>
              <a:t> (unique for every tuple), resulting in large number of partitions as </a:t>
            </a:r>
            <a:r>
              <a:rPr lang="en-US" altLang="en-US" sz="1800" dirty="0" err="1" smtClean="0"/>
              <a:t>Info</a:t>
            </a:r>
            <a:r>
              <a:rPr lang="en-US" altLang="en-US" sz="1800" baseline="-25000" dirty="0" err="1" smtClean="0"/>
              <a:t>product_ID</a:t>
            </a:r>
            <a:r>
              <a:rPr lang="en-US" altLang="en-US" sz="1800" dirty="0" smtClean="0"/>
              <a:t> (D) = 0, Such partitioning is useless.</a:t>
            </a:r>
          </a:p>
          <a:p>
            <a:pPr eaLnBrk="1" hangingPunct="1"/>
            <a:r>
              <a:rPr lang="en-US" altLang="en-US" sz="1800" dirty="0" smtClean="0"/>
              <a:t>C4.5 (a successor of ID3) uses gain ratio to overcome the problem.</a:t>
            </a:r>
          </a:p>
          <a:p>
            <a:pPr eaLnBrk="1" hangingPunct="1"/>
            <a:r>
              <a:rPr lang="en-US" altLang="en-US" sz="1800" dirty="0" smtClean="0"/>
              <a:t>It applies normalization to information gain using a “split information”</a:t>
            </a:r>
          </a:p>
          <a:p>
            <a:pPr eaLnBrk="1" hangingPunct="1"/>
            <a:endParaRPr lang="en-US" altLang="en-US" sz="1800" dirty="0" smtClean="0"/>
          </a:p>
          <a:p>
            <a:pPr eaLnBrk="1" hangingPunct="1"/>
            <a:endParaRPr lang="en-US" altLang="en-US" sz="1800" dirty="0" smtClean="0"/>
          </a:p>
          <a:p>
            <a:pPr lvl="1" eaLnBrk="1" hangingPunct="1"/>
            <a:endParaRPr lang="en-US" altLang="en-US" sz="1800" dirty="0" smtClean="0"/>
          </a:p>
          <a:p>
            <a:pPr lvl="1" eaLnBrk="1" hangingPunct="1"/>
            <a:r>
              <a:rPr lang="en-US" altLang="en-US" sz="1800" dirty="0" err="1" smtClean="0"/>
              <a:t>GainRatio</a:t>
            </a:r>
            <a:r>
              <a:rPr lang="en-US" altLang="en-US" sz="1800" dirty="0" smtClean="0"/>
              <a:t>(A) = Gain(A)/</a:t>
            </a:r>
            <a:r>
              <a:rPr lang="en-US" altLang="en-US" sz="1800" dirty="0" err="1" smtClean="0"/>
              <a:t>SplitInfo</a:t>
            </a:r>
            <a:r>
              <a:rPr lang="en-US" altLang="en-US" sz="1800" baseline="-25000" dirty="0" err="1" smtClean="0"/>
              <a:t>A</a:t>
            </a:r>
            <a:r>
              <a:rPr lang="en-US" altLang="en-US" sz="1800" dirty="0" smtClean="0"/>
              <a:t> (D)</a:t>
            </a:r>
          </a:p>
          <a:p>
            <a:pPr eaLnBrk="1" hangingPunct="1"/>
            <a:r>
              <a:rPr lang="en-US" altLang="en-US" sz="1800" dirty="0" smtClean="0"/>
              <a:t>Ex. Gain Ratio of “income” on the given data set.                       </a:t>
            </a:r>
          </a:p>
          <a:p>
            <a:pPr eaLnBrk="1" hangingPunct="1"/>
            <a:endParaRPr lang="en-US" altLang="en-US" sz="1800" dirty="0" smtClean="0"/>
          </a:p>
          <a:p>
            <a:pPr eaLnBrk="1" hangingPunct="1"/>
            <a:endParaRPr lang="en-US" altLang="en-US" sz="1800" dirty="0" smtClean="0"/>
          </a:p>
          <a:p>
            <a:pPr eaLnBrk="1" hangingPunct="1"/>
            <a:endParaRPr lang="en-US" altLang="en-US" sz="1800" dirty="0" smtClean="0"/>
          </a:p>
          <a:p>
            <a:pPr lvl="1" eaLnBrk="1" hangingPunct="1"/>
            <a:r>
              <a:rPr lang="en-US" altLang="en-US" sz="1800" dirty="0" err="1" smtClean="0"/>
              <a:t>gain_ratio</a:t>
            </a:r>
            <a:r>
              <a:rPr lang="en-US" altLang="en-US" sz="1800" dirty="0" smtClean="0"/>
              <a:t>(income) = 0.029/1.557 = 0.019</a:t>
            </a:r>
          </a:p>
          <a:p>
            <a:pPr eaLnBrk="1" hangingPunct="1"/>
            <a:r>
              <a:rPr lang="en-US" altLang="en-US" sz="1800" dirty="0" smtClean="0"/>
              <a:t>The attribute with the maximum gain ratio is selected as the splitting attribute</a:t>
            </a:r>
          </a:p>
        </p:txBody>
      </p:sp>
      <p:graphicFrame>
        <p:nvGraphicFramePr>
          <p:cNvPr id="7170" name="Object 2048"/>
          <p:cNvGraphicFramePr>
            <a:graphicFrameLocks noGrp="1" noChangeAspect="1"/>
          </p:cNvGraphicFramePr>
          <p:nvPr>
            <p:ph sz="quarter" idx="4294967295"/>
            <p:extLst/>
          </p:nvPr>
        </p:nvGraphicFramePr>
        <p:xfrm>
          <a:off x="1801368" y="3063240"/>
          <a:ext cx="4343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73" name="Equation" r:id="rId4" imgW="2387600" imgH="457200" progId="Equation.3">
                  <p:embed/>
                </p:oleObj>
              </mc:Choice>
              <mc:Fallback>
                <p:oleObj name="Equation" r:id="rId4" imgW="2387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1368" y="3063240"/>
                        <a:ext cx="4343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4" name="Picture 10" descr="8splitinf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572000"/>
            <a:ext cx="79248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71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7886700" cy="1037391"/>
          </a:xfrm>
        </p:spPr>
        <p:txBody>
          <a:bodyPr>
            <a:normAutofit/>
          </a:bodyPr>
          <a:lstStyle/>
          <a:p>
            <a:r>
              <a:rPr lang="en-US" altLang="en-US" b="1" dirty="0"/>
              <a:t>Measure of Impurity: GINI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6792"/>
            <a:ext cx="8229600" cy="456937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Used in CART, SLIQ, SPRINT.</a:t>
            </a:r>
          </a:p>
          <a:p>
            <a:pPr>
              <a:lnSpc>
                <a:spcPct val="90000"/>
              </a:lnSpc>
            </a:pPr>
            <a:r>
              <a:rPr lang="en-US" altLang="en-US" sz="2000" dirty="0" smtClean="0"/>
              <a:t>Gini </a:t>
            </a:r>
            <a:r>
              <a:rPr lang="en-US" altLang="en-US" sz="2000" dirty="0"/>
              <a:t>Index for a given node t :</a:t>
            </a:r>
          </a:p>
          <a:p>
            <a:pPr>
              <a:lnSpc>
                <a:spcPct val="90000"/>
              </a:lnSpc>
            </a:pPr>
            <a:endParaRPr lang="en-US" altLang="en-US" sz="2000" dirty="0"/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dirty="0"/>
              <a:t>(NOTE: </a:t>
            </a:r>
            <a:r>
              <a:rPr lang="en-US" altLang="en-US" sz="2000" i="1" dirty="0"/>
              <a:t>p( j | t) </a:t>
            </a:r>
            <a:r>
              <a:rPr lang="en-US" altLang="en-US" sz="2000" dirty="0"/>
              <a:t>is the relative frequency of class j at node t</a:t>
            </a:r>
            <a:r>
              <a:rPr lang="en-US" altLang="en-US" sz="2000" dirty="0" smtClean="0"/>
              <a:t>).</a:t>
            </a:r>
          </a:p>
          <a:p>
            <a:pPr>
              <a:spcBef>
                <a:spcPts val="600"/>
              </a:spcBef>
              <a:spcAft>
                <a:spcPts val="200"/>
              </a:spcAft>
            </a:pPr>
            <a:r>
              <a:rPr lang="en-US" altLang="en-US" sz="2000" dirty="0"/>
              <a:t>It considers binary-split for each attribute</a:t>
            </a:r>
          </a:p>
          <a:p>
            <a:pPr>
              <a:spcBef>
                <a:spcPts val="600"/>
              </a:spcBef>
              <a:spcAft>
                <a:spcPts val="200"/>
              </a:spcAft>
            </a:pPr>
            <a:r>
              <a:rPr lang="en-US" altLang="en-US" sz="2000" dirty="0"/>
              <a:t>If a data set </a:t>
            </a:r>
            <a:r>
              <a:rPr lang="en-US" altLang="en-US" sz="2000" i="1" dirty="0"/>
              <a:t>D</a:t>
            </a:r>
            <a:r>
              <a:rPr lang="en-US" altLang="en-US" sz="2000" dirty="0"/>
              <a:t>  is split on A (such that A</a:t>
            </a:r>
            <a:r>
              <a:rPr lang="en-IN" altLang="en-US" sz="2000" dirty="0"/>
              <a:t>∈ S</a:t>
            </a:r>
            <a:r>
              <a:rPr lang="en-IN" altLang="en-US" sz="2000" baseline="-25000" dirty="0"/>
              <a:t>A</a:t>
            </a:r>
            <a:r>
              <a:rPr lang="en-IN" altLang="en-US" sz="2000" dirty="0"/>
              <a:t>?)</a:t>
            </a:r>
            <a:r>
              <a:rPr lang="en-US" altLang="en-US" sz="2000" dirty="0"/>
              <a:t> into two subsets </a:t>
            </a:r>
            <a:r>
              <a:rPr lang="en-US" altLang="en-US" sz="2000" i="1" dirty="0"/>
              <a:t>D</a:t>
            </a:r>
            <a:r>
              <a:rPr lang="en-US" altLang="en-US" sz="2000" i="1" baseline="-25000" dirty="0"/>
              <a:t>1</a:t>
            </a:r>
            <a:r>
              <a:rPr lang="en-US" altLang="en-US" sz="2000" dirty="0"/>
              <a:t> and </a:t>
            </a:r>
            <a:r>
              <a:rPr lang="en-US" altLang="en-US" sz="2000" i="1" dirty="0"/>
              <a:t>D</a:t>
            </a:r>
            <a:r>
              <a:rPr lang="en-US" altLang="en-US" sz="2000" i="1" baseline="-25000" dirty="0"/>
              <a:t>2</a:t>
            </a:r>
            <a:r>
              <a:rPr lang="en-US" altLang="en-US" sz="2000" dirty="0"/>
              <a:t>, the </a:t>
            </a:r>
            <a:r>
              <a:rPr lang="en-US" altLang="en-US" sz="2000" i="1" dirty="0" err="1"/>
              <a:t>gini</a:t>
            </a:r>
            <a:r>
              <a:rPr lang="en-US" altLang="en-US" sz="2000" dirty="0"/>
              <a:t> index </a:t>
            </a:r>
            <a:r>
              <a:rPr lang="en-US" altLang="en-US" sz="2000" i="1" dirty="0" err="1"/>
              <a:t>gini</a:t>
            </a:r>
            <a:r>
              <a:rPr lang="en-US" altLang="en-US" sz="2000" dirty="0"/>
              <a:t>(</a:t>
            </a:r>
            <a:r>
              <a:rPr lang="en-US" altLang="en-US" sz="2000" i="1" dirty="0"/>
              <a:t>D</a:t>
            </a:r>
            <a:r>
              <a:rPr lang="en-US" altLang="en-US" sz="2000" dirty="0"/>
              <a:t>) is defined as</a:t>
            </a:r>
          </a:p>
          <a:p>
            <a:pPr>
              <a:spcBef>
                <a:spcPts val="600"/>
              </a:spcBef>
              <a:spcAft>
                <a:spcPts val="200"/>
              </a:spcAft>
            </a:pPr>
            <a:endParaRPr lang="en-US" altLang="en-US" sz="2000" dirty="0"/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Maximum </a:t>
            </a:r>
            <a:r>
              <a:rPr lang="en-US" altLang="en-US" sz="2000" dirty="0"/>
              <a:t>-</a:t>
            </a:r>
            <a:r>
              <a:rPr lang="en-US" altLang="en-US" sz="2000" dirty="0" smtClean="0"/>
              <a:t>when </a:t>
            </a:r>
            <a:r>
              <a:rPr lang="en-US" altLang="en-US" sz="2000" dirty="0"/>
              <a:t>records are equally distributed among all classes, implying least interesting information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Minimum </a:t>
            </a:r>
            <a:r>
              <a:rPr lang="en-US" altLang="en-US" sz="2000" dirty="0" smtClean="0"/>
              <a:t>-when </a:t>
            </a:r>
            <a:r>
              <a:rPr lang="en-US" altLang="en-US" sz="2000" dirty="0"/>
              <a:t>all records belong to one class, implying most interesting information</a:t>
            </a:r>
            <a:endParaRPr lang="en-US" altLang="en-US" sz="2000" baseline="-25000" dirty="0"/>
          </a:p>
        </p:txBody>
      </p:sp>
      <p:graphicFrame>
        <p:nvGraphicFramePr>
          <p:cNvPr id="8161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914936"/>
              </p:ext>
            </p:extLst>
          </p:nvPr>
        </p:nvGraphicFramePr>
        <p:xfrm>
          <a:off x="3635896" y="2204864"/>
          <a:ext cx="25146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9" name="Equation" r:id="rId3" imgW="1612900" imgH="355600" progId="Equation.3">
                  <p:embed/>
                </p:oleObj>
              </mc:Choice>
              <mc:Fallback>
                <p:oleObj name="Equation" r:id="rId3" imgW="16129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2204864"/>
                        <a:ext cx="2514600" cy="55245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831734"/>
              </p:ext>
            </p:extLst>
          </p:nvPr>
        </p:nvGraphicFramePr>
        <p:xfrm>
          <a:off x="1547664" y="4293096"/>
          <a:ext cx="57038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90" name="Equation" r:id="rId5" imgW="3441700" imgH="596900" progId="Equation.3">
                  <p:embed/>
                </p:oleObj>
              </mc:Choice>
              <mc:Fallback>
                <p:oleObj name="Equation" r:id="rId5" imgW="3441700" imgH="596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293096"/>
                        <a:ext cx="5703888" cy="6858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075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286266"/>
            <a:ext cx="6336704" cy="810982"/>
          </a:xfrm>
        </p:spPr>
        <p:txBody>
          <a:bodyPr>
            <a:normAutofit/>
          </a:bodyPr>
          <a:lstStyle/>
          <a:p>
            <a:r>
              <a:rPr lang="en-US" altLang="en-US" b="1" dirty="0"/>
              <a:t>Examples for computing GINI</a:t>
            </a:r>
          </a:p>
        </p:txBody>
      </p:sp>
      <p:graphicFrame>
        <p:nvGraphicFramePr>
          <p:cNvPr id="8601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2960903"/>
              </p:ext>
            </p:extLst>
          </p:nvPr>
        </p:nvGraphicFramePr>
        <p:xfrm>
          <a:off x="1001321" y="3107724"/>
          <a:ext cx="1771650" cy="702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02" name="Document" r:id="rId4" imgW="3238500" imgH="1357884" progId="Word.Document.8">
                  <p:embed/>
                </p:oleObj>
              </mc:Choice>
              <mc:Fallback>
                <p:oleObj name="Document" r:id="rId4" imgW="3238500" imgH="135788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321" y="3107724"/>
                        <a:ext cx="1771650" cy="7024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1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4849764"/>
              </p:ext>
            </p:extLst>
          </p:nvPr>
        </p:nvGraphicFramePr>
        <p:xfrm>
          <a:off x="1014768" y="4941168"/>
          <a:ext cx="1714500" cy="703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03" name="Document" r:id="rId7" imgW="3238500" imgH="1382268" progId="Word.Document.8">
                  <p:embed/>
                </p:oleObj>
              </mc:Choice>
              <mc:Fallback>
                <p:oleObj name="Document" r:id="rId7" imgW="3238500" imgH="138226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768" y="4941168"/>
                        <a:ext cx="1714500" cy="7036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16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686762"/>
              </p:ext>
            </p:extLst>
          </p:nvPr>
        </p:nvGraphicFramePr>
        <p:xfrm>
          <a:off x="1014768" y="3943981"/>
          <a:ext cx="1714500" cy="679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04" name="Document" r:id="rId10" imgW="3238500" imgH="1357884" progId="Word.Document.8">
                  <p:embed/>
                </p:oleObj>
              </mc:Choice>
              <mc:Fallback>
                <p:oleObj name="Document" r:id="rId10" imgW="3238500" imgH="135788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768" y="3943981"/>
                        <a:ext cx="1714500" cy="6798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170" name="Text Box 10"/>
          <p:cNvSpPr txBox="1">
            <a:spLocks noChangeArrowheads="1"/>
          </p:cNvSpPr>
          <p:nvPr/>
        </p:nvSpPr>
        <p:spPr bwMode="auto">
          <a:xfrm>
            <a:off x="3486150" y="2993633"/>
            <a:ext cx="3886200" cy="669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500" dirty="0"/>
              <a:t>P(C1) = 0/6 = 0     P(C2) = 6/6 = 1</a:t>
            </a:r>
          </a:p>
          <a:p>
            <a:pPr>
              <a:spcBef>
                <a:spcPct val="50000"/>
              </a:spcBef>
            </a:pPr>
            <a:r>
              <a:rPr lang="en-US" altLang="en-US" sz="1500" dirty="0"/>
              <a:t>Gini = 1 – </a:t>
            </a:r>
            <a:r>
              <a:rPr lang="en-US" altLang="en-US" sz="1500" dirty="0" smtClean="0"/>
              <a:t>P(C1)</a:t>
            </a:r>
            <a:r>
              <a:rPr lang="en-US" altLang="en-US" sz="1500" baseline="30000" dirty="0" smtClean="0"/>
              <a:t>2</a:t>
            </a:r>
            <a:r>
              <a:rPr lang="en-US" altLang="en-US" sz="1500" dirty="0" smtClean="0"/>
              <a:t> </a:t>
            </a:r>
            <a:r>
              <a:rPr lang="en-US" altLang="en-US" sz="1500" dirty="0"/>
              <a:t>– </a:t>
            </a:r>
            <a:r>
              <a:rPr lang="en-US" altLang="en-US" sz="1500" dirty="0" smtClean="0"/>
              <a:t> P(C2)</a:t>
            </a:r>
            <a:r>
              <a:rPr lang="en-US" altLang="en-US" sz="1500" baseline="30000" dirty="0" smtClean="0"/>
              <a:t>2</a:t>
            </a:r>
            <a:r>
              <a:rPr lang="en-US" altLang="en-US" sz="1500" dirty="0" smtClean="0"/>
              <a:t> </a:t>
            </a:r>
            <a:r>
              <a:rPr lang="en-US" altLang="en-US" sz="1500" dirty="0"/>
              <a:t>= 1 – </a:t>
            </a:r>
            <a:r>
              <a:rPr lang="en-US" altLang="en-US" sz="1500" dirty="0" smtClean="0"/>
              <a:t>0 – 1 </a:t>
            </a:r>
            <a:r>
              <a:rPr lang="en-US" altLang="en-US" sz="1500" dirty="0"/>
              <a:t>= 0 </a:t>
            </a:r>
          </a:p>
        </p:txBody>
      </p:sp>
      <p:graphicFrame>
        <p:nvGraphicFramePr>
          <p:cNvPr id="86017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6676"/>
              </p:ext>
            </p:extLst>
          </p:nvPr>
        </p:nvGraphicFramePr>
        <p:xfrm>
          <a:off x="1825615" y="2245145"/>
          <a:ext cx="25146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05" name="Equation" r:id="rId12" imgW="1612900" imgH="355600" progId="Equation.3">
                  <p:embed/>
                </p:oleObj>
              </mc:Choice>
              <mc:Fallback>
                <p:oleObj name="Equation" r:id="rId12" imgW="16129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15" y="2245145"/>
                        <a:ext cx="2514600" cy="5524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172" name="Text Box 12"/>
          <p:cNvSpPr txBox="1">
            <a:spLocks noChangeArrowheads="1"/>
          </p:cNvSpPr>
          <p:nvPr/>
        </p:nvSpPr>
        <p:spPr bwMode="auto">
          <a:xfrm>
            <a:off x="3435724" y="3922427"/>
            <a:ext cx="3886200" cy="669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500" dirty="0"/>
              <a:t>P(C1) = 1/6          P(C2) = 5/6</a:t>
            </a:r>
          </a:p>
          <a:p>
            <a:pPr>
              <a:spcBef>
                <a:spcPct val="50000"/>
              </a:spcBef>
            </a:pPr>
            <a:r>
              <a:rPr lang="en-US" altLang="en-US" sz="1500" dirty="0"/>
              <a:t>Gini = 1 – </a:t>
            </a:r>
            <a:r>
              <a:rPr lang="en-US" altLang="en-US" sz="1500" dirty="0" smtClean="0"/>
              <a:t>(</a:t>
            </a:r>
            <a:r>
              <a:rPr lang="en-US" altLang="en-US" sz="1500" dirty="0"/>
              <a:t>1/6)</a:t>
            </a:r>
            <a:r>
              <a:rPr lang="en-US" altLang="en-US" sz="1500" baseline="30000" dirty="0"/>
              <a:t>2 </a:t>
            </a:r>
            <a:r>
              <a:rPr lang="en-US" altLang="en-US" sz="1500" dirty="0" smtClean="0"/>
              <a:t>– (</a:t>
            </a:r>
            <a:r>
              <a:rPr lang="en-US" altLang="en-US" sz="1500" dirty="0"/>
              <a:t>5/6)</a:t>
            </a:r>
            <a:r>
              <a:rPr lang="en-US" altLang="en-US" sz="1500" baseline="30000" dirty="0"/>
              <a:t>2</a:t>
            </a:r>
            <a:r>
              <a:rPr lang="en-US" altLang="en-US" sz="1500" dirty="0"/>
              <a:t> </a:t>
            </a:r>
            <a:r>
              <a:rPr lang="en-US" altLang="en-US" sz="1500" dirty="0" smtClean="0"/>
              <a:t>= </a:t>
            </a:r>
            <a:r>
              <a:rPr lang="en-US" altLang="en-US" sz="1500" dirty="0"/>
              <a:t>0.278</a:t>
            </a:r>
          </a:p>
        </p:txBody>
      </p:sp>
      <p:sp>
        <p:nvSpPr>
          <p:cNvPr id="860173" name="Text Box 13"/>
          <p:cNvSpPr txBox="1">
            <a:spLocks noChangeArrowheads="1"/>
          </p:cNvSpPr>
          <p:nvPr/>
        </p:nvSpPr>
        <p:spPr bwMode="auto">
          <a:xfrm>
            <a:off x="3635896" y="4958291"/>
            <a:ext cx="3886200" cy="669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500" dirty="0"/>
              <a:t>P(C1) = 2/6          P(C2) = 4/6</a:t>
            </a:r>
          </a:p>
          <a:p>
            <a:pPr>
              <a:spcBef>
                <a:spcPct val="50000"/>
              </a:spcBef>
            </a:pPr>
            <a:r>
              <a:rPr lang="en-US" altLang="en-US" sz="1500" dirty="0"/>
              <a:t>Gini = 1 – (2/6)</a:t>
            </a:r>
            <a:r>
              <a:rPr lang="en-US" altLang="en-US" sz="1500" baseline="30000" dirty="0"/>
              <a:t>2 </a:t>
            </a:r>
            <a:r>
              <a:rPr lang="en-US" altLang="en-US" sz="1500" dirty="0"/>
              <a:t>– (4/6)</a:t>
            </a:r>
            <a:r>
              <a:rPr lang="en-US" altLang="en-US" sz="1500" baseline="30000" dirty="0"/>
              <a:t>2</a:t>
            </a:r>
            <a:r>
              <a:rPr lang="en-US" altLang="en-US" sz="1500" dirty="0"/>
              <a:t> = 0.444</a:t>
            </a:r>
          </a:p>
        </p:txBody>
      </p:sp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700226"/>
              </p:ext>
            </p:extLst>
          </p:nvPr>
        </p:nvGraphicFramePr>
        <p:xfrm>
          <a:off x="755576" y="1412776"/>
          <a:ext cx="1131570" cy="666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06" name="Document" r:id="rId15" imgW="3284220" imgH="1970532" progId="Word.Document.8">
                  <p:embed/>
                </p:oleObj>
              </mc:Choice>
              <mc:Fallback>
                <p:oleObj name="Document" r:id="rId15" imgW="3284220" imgH="19705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412776"/>
                        <a:ext cx="1131570" cy="6666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025517"/>
              </p:ext>
            </p:extLst>
          </p:nvPr>
        </p:nvGraphicFramePr>
        <p:xfrm>
          <a:off x="3311515" y="1443077"/>
          <a:ext cx="1028700" cy="606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07" name="Document" r:id="rId18" imgW="3284220" imgH="1970532" progId="Word.Document.8">
                  <p:embed/>
                </p:oleObj>
              </mc:Choice>
              <mc:Fallback>
                <p:oleObj name="Document" r:id="rId18" imgW="3284220" imgH="19705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1515" y="1443077"/>
                        <a:ext cx="1028700" cy="6060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618491"/>
              </p:ext>
            </p:extLst>
          </p:nvPr>
        </p:nvGraphicFramePr>
        <p:xfrm>
          <a:off x="4645747" y="1443076"/>
          <a:ext cx="1028700" cy="606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08" name="Document" r:id="rId21" imgW="3284220" imgH="1970532" progId="Word.Document.8">
                  <p:embed/>
                </p:oleObj>
              </mc:Choice>
              <mc:Fallback>
                <p:oleObj name="Document" r:id="rId21" imgW="3284220" imgH="19705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747" y="1443076"/>
                        <a:ext cx="1028700" cy="6060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831663"/>
              </p:ext>
            </p:extLst>
          </p:nvPr>
        </p:nvGraphicFramePr>
        <p:xfrm>
          <a:off x="2065427" y="1443078"/>
          <a:ext cx="1028700" cy="606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09" name="Document" r:id="rId24" imgW="3284220" imgH="1970532" progId="Word.Document.8">
                  <p:embed/>
                </p:oleObj>
              </mc:Choice>
              <mc:Fallback>
                <p:oleObj name="Document" r:id="rId24" imgW="3284220" imgH="19705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427" y="1443078"/>
                        <a:ext cx="1028700" cy="6060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442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0584" y="474035"/>
            <a:ext cx="7886700" cy="845671"/>
          </a:xfrm>
        </p:spPr>
        <p:txBody>
          <a:bodyPr>
            <a:normAutofit/>
          </a:bodyPr>
          <a:lstStyle/>
          <a:p>
            <a:r>
              <a:rPr lang="en-US" altLang="en-US" b="1" dirty="0" smtClean="0"/>
              <a:t>Example</a:t>
            </a:r>
            <a:endParaRPr lang="en-US" altLang="en-US" b="1" dirty="0"/>
          </a:p>
        </p:txBody>
      </p:sp>
      <p:sp>
        <p:nvSpPr>
          <p:cNvPr id="911363" name="Rectangle 3"/>
          <p:cNvSpPr>
            <a:spLocks noChangeArrowheads="1"/>
          </p:cNvSpPr>
          <p:nvPr/>
        </p:nvSpPr>
        <p:spPr bwMode="auto">
          <a:xfrm>
            <a:off x="1371600" y="1818414"/>
            <a:ext cx="6134100" cy="150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Splits into two partitions</a:t>
            </a:r>
          </a:p>
          <a:p>
            <a:r>
              <a:rPr lang="en-US" altLang="en-US" sz="1800"/>
              <a:t>Effect of Weighing partitions: </a:t>
            </a:r>
          </a:p>
          <a:p>
            <a:pPr lvl="1"/>
            <a:r>
              <a:rPr lang="en-US" altLang="en-US" sz="1800"/>
              <a:t>Larger and Purer Partitions are sought for.</a:t>
            </a:r>
          </a:p>
        </p:txBody>
      </p:sp>
      <p:sp>
        <p:nvSpPr>
          <p:cNvPr id="911364" name="Oval 4"/>
          <p:cNvSpPr>
            <a:spLocks noChangeArrowheads="1"/>
          </p:cNvSpPr>
          <p:nvPr/>
        </p:nvSpPr>
        <p:spPr bwMode="auto">
          <a:xfrm>
            <a:off x="3886200" y="3107861"/>
            <a:ext cx="757238" cy="340519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500">
                <a:latin typeface="Times New Roman" panose="02020603050405020304" pitchFamily="18" charset="0"/>
              </a:rPr>
              <a:t>B?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65" name="Line 5"/>
          <p:cNvSpPr>
            <a:spLocks noChangeShapeType="1"/>
          </p:cNvSpPr>
          <p:nvPr/>
        </p:nvSpPr>
        <p:spPr bwMode="auto">
          <a:xfrm flipH="1">
            <a:off x="3455195" y="3450761"/>
            <a:ext cx="831056" cy="5441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11366" name="Line 6"/>
          <p:cNvSpPr>
            <a:spLocks noChangeShapeType="1"/>
          </p:cNvSpPr>
          <p:nvPr/>
        </p:nvSpPr>
        <p:spPr bwMode="auto">
          <a:xfrm>
            <a:off x="4286251" y="3450761"/>
            <a:ext cx="888206" cy="5441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11367" name="Text Box 7"/>
          <p:cNvSpPr txBox="1">
            <a:spLocks noChangeArrowheads="1"/>
          </p:cNvSpPr>
          <p:nvPr/>
        </p:nvSpPr>
        <p:spPr bwMode="auto">
          <a:xfrm>
            <a:off x="3234484" y="3525152"/>
            <a:ext cx="436659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350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911368" name="Text Box 8"/>
          <p:cNvSpPr txBox="1">
            <a:spLocks noChangeArrowheads="1"/>
          </p:cNvSpPr>
          <p:nvPr/>
        </p:nvSpPr>
        <p:spPr bwMode="auto">
          <a:xfrm>
            <a:off x="5093007" y="3525152"/>
            <a:ext cx="396262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350">
                <a:latin typeface="Times New Roman" panose="02020603050405020304" pitchFamily="18" charset="0"/>
              </a:rPr>
              <a:t>No</a:t>
            </a:r>
          </a:p>
        </p:txBody>
      </p:sp>
      <p:sp>
        <p:nvSpPr>
          <p:cNvPr id="911369" name="Rectangle 9"/>
          <p:cNvSpPr>
            <a:spLocks noChangeArrowheads="1"/>
          </p:cNvSpPr>
          <p:nvPr/>
        </p:nvSpPr>
        <p:spPr bwMode="auto">
          <a:xfrm>
            <a:off x="3143251" y="3994876"/>
            <a:ext cx="702469" cy="25598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350">
                <a:latin typeface="Times New Roman" panose="02020603050405020304" pitchFamily="18" charset="0"/>
              </a:rPr>
              <a:t>Node N1</a:t>
            </a:r>
          </a:p>
        </p:txBody>
      </p:sp>
      <p:sp>
        <p:nvSpPr>
          <p:cNvPr id="911370" name="Rectangle 10"/>
          <p:cNvSpPr>
            <a:spLocks noChangeArrowheads="1"/>
          </p:cNvSpPr>
          <p:nvPr/>
        </p:nvSpPr>
        <p:spPr bwMode="auto">
          <a:xfrm>
            <a:off x="4783932" y="3994876"/>
            <a:ext cx="702469" cy="25598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350">
                <a:latin typeface="Times New Roman" panose="02020603050405020304" pitchFamily="18" charset="0"/>
              </a:rPr>
              <a:t>Node N2</a:t>
            </a:r>
          </a:p>
        </p:txBody>
      </p:sp>
      <p:graphicFrame>
        <p:nvGraphicFramePr>
          <p:cNvPr id="911371" name="Object 11"/>
          <p:cNvGraphicFramePr>
            <a:graphicFrameLocks noChangeAspect="1"/>
          </p:cNvGraphicFramePr>
          <p:nvPr>
            <p:extLst/>
          </p:nvPr>
        </p:nvGraphicFramePr>
        <p:xfrm>
          <a:off x="6057900" y="2904263"/>
          <a:ext cx="148590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4" name="Document" r:id="rId4" imgW="3177540" imgH="3054096" progId="Word.Document.8">
                  <p:embed/>
                </p:oleObj>
              </mc:Choice>
              <mc:Fallback>
                <p:oleObj name="Document" r:id="rId4" imgW="3177540" imgH="305409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900" y="2904263"/>
                        <a:ext cx="1485900" cy="1343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372" name="Object 12"/>
          <p:cNvGraphicFramePr>
            <a:graphicFrameLocks noChangeAspect="1"/>
          </p:cNvGraphicFramePr>
          <p:nvPr>
            <p:extLst/>
          </p:nvPr>
        </p:nvGraphicFramePr>
        <p:xfrm>
          <a:off x="3600450" y="4447314"/>
          <a:ext cx="1428750" cy="110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5" name="Document" r:id="rId7" imgW="3267274" imgH="2544074" progId="Word.Document.8">
                  <p:embed/>
                </p:oleObj>
              </mc:Choice>
              <mc:Fallback>
                <p:oleObj name="Document" r:id="rId7" imgW="3267274" imgH="254407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450" y="4447314"/>
                        <a:ext cx="1428750" cy="11037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373" name="Text Box 13"/>
          <p:cNvSpPr txBox="1">
            <a:spLocks noChangeArrowheads="1"/>
          </p:cNvSpPr>
          <p:nvPr/>
        </p:nvSpPr>
        <p:spPr bwMode="auto">
          <a:xfrm>
            <a:off x="1428750" y="4104413"/>
            <a:ext cx="1828800" cy="1592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500" dirty="0"/>
              <a:t>Gini(N1) </a:t>
            </a:r>
            <a:br>
              <a:rPr lang="en-US" altLang="en-US" sz="1500" dirty="0"/>
            </a:br>
            <a:r>
              <a:rPr lang="en-US" altLang="en-US" sz="1500" dirty="0"/>
              <a:t>= 1 – (5/7)</a:t>
            </a:r>
            <a:r>
              <a:rPr lang="en-US" altLang="en-US" sz="1500" baseline="30000" dirty="0"/>
              <a:t>2 </a:t>
            </a:r>
            <a:r>
              <a:rPr lang="en-US" altLang="en-US" sz="1500" dirty="0"/>
              <a:t>– (2/7)</a:t>
            </a:r>
            <a:r>
              <a:rPr lang="en-US" altLang="en-US" sz="1500" baseline="30000" dirty="0"/>
              <a:t>2</a:t>
            </a:r>
            <a:r>
              <a:rPr lang="en-US" altLang="en-US" sz="1500" dirty="0"/>
              <a:t> </a:t>
            </a:r>
            <a:br>
              <a:rPr lang="en-US" altLang="en-US" sz="1500" dirty="0"/>
            </a:br>
            <a:r>
              <a:rPr lang="en-US" altLang="en-US" sz="1500" dirty="0"/>
              <a:t>= 0.278 </a:t>
            </a:r>
          </a:p>
          <a:p>
            <a:pPr>
              <a:spcBef>
                <a:spcPct val="50000"/>
              </a:spcBef>
            </a:pPr>
            <a:r>
              <a:rPr lang="en-US" altLang="en-US" sz="1500" dirty="0"/>
              <a:t>Gini(N2) </a:t>
            </a:r>
            <a:br>
              <a:rPr lang="en-US" altLang="en-US" sz="1500" dirty="0"/>
            </a:br>
            <a:r>
              <a:rPr lang="en-US" altLang="en-US" sz="1500" dirty="0"/>
              <a:t>= 1 – (1/5)</a:t>
            </a:r>
            <a:r>
              <a:rPr lang="en-US" altLang="en-US" sz="1500" baseline="30000" dirty="0"/>
              <a:t>2 </a:t>
            </a:r>
            <a:r>
              <a:rPr lang="en-US" altLang="en-US" sz="1500" dirty="0"/>
              <a:t>– (4/5)</a:t>
            </a:r>
            <a:r>
              <a:rPr lang="en-US" altLang="en-US" sz="1500" baseline="30000" dirty="0"/>
              <a:t>2</a:t>
            </a:r>
            <a:r>
              <a:rPr lang="en-US" altLang="en-US" sz="1500" dirty="0"/>
              <a:t> </a:t>
            </a:r>
            <a:br>
              <a:rPr lang="en-US" altLang="en-US" sz="1500" dirty="0"/>
            </a:br>
            <a:r>
              <a:rPr lang="en-US" altLang="en-US" sz="1500" dirty="0"/>
              <a:t>= 0.32</a:t>
            </a:r>
          </a:p>
        </p:txBody>
      </p:sp>
      <p:sp>
        <p:nvSpPr>
          <p:cNvPr id="911374" name="Text Box 14"/>
          <p:cNvSpPr txBox="1">
            <a:spLocks noChangeArrowheads="1"/>
          </p:cNvSpPr>
          <p:nvPr/>
        </p:nvSpPr>
        <p:spPr bwMode="auto">
          <a:xfrm>
            <a:off x="5600700" y="4447314"/>
            <a:ext cx="1828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500" dirty="0"/>
              <a:t>Gini(Children) </a:t>
            </a:r>
            <a:br>
              <a:rPr lang="en-US" altLang="en-US" sz="1500" dirty="0"/>
            </a:br>
            <a:r>
              <a:rPr lang="en-US" altLang="en-US" sz="1500" dirty="0"/>
              <a:t>= 7/12 * 0.278 + </a:t>
            </a:r>
            <a:br>
              <a:rPr lang="en-US" altLang="en-US" sz="1500" dirty="0"/>
            </a:br>
            <a:r>
              <a:rPr lang="en-US" altLang="en-US" sz="1500" dirty="0"/>
              <a:t>   5/12 * 0.32</a:t>
            </a:r>
            <a:br>
              <a:rPr lang="en-US" altLang="en-US" sz="1500" dirty="0"/>
            </a:br>
            <a:r>
              <a:rPr lang="en-US" altLang="en-US" sz="1500" dirty="0"/>
              <a:t>= 0.295</a:t>
            </a:r>
          </a:p>
        </p:txBody>
      </p:sp>
    </p:spTree>
    <p:extLst>
      <p:ext uri="{BB962C8B-B14F-4D97-AF65-F5344CB8AC3E}">
        <p14:creationId xmlns:p14="http://schemas.microsoft.com/office/powerpoint/2010/main" val="104695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886" y="340024"/>
            <a:ext cx="8229600" cy="868346"/>
          </a:xfrm>
        </p:spPr>
        <p:txBody>
          <a:bodyPr anchor="ctr"/>
          <a:lstStyle/>
          <a:p>
            <a:pPr algn="l"/>
            <a:r>
              <a:rPr lang="en-US" sz="3200" b="1" dirty="0"/>
              <a:t>Classification </a:t>
            </a:r>
            <a:r>
              <a:rPr lang="en-US" sz="3200" b="1" dirty="0" err="1"/>
              <a:t>vs</a:t>
            </a:r>
            <a:r>
              <a:rPr lang="en-US" sz="3200" b="1" dirty="0"/>
              <a:t> Prediction</a:t>
            </a:r>
            <a:endParaRPr lang="en-IN" sz="3200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00034" y="1214422"/>
            <a:ext cx="4040188" cy="500066"/>
          </a:xfrm>
        </p:spPr>
        <p:txBody>
          <a:bodyPr/>
          <a:lstStyle/>
          <a:p>
            <a:r>
              <a:rPr lang="en-US" b="0" dirty="0" smtClean="0"/>
              <a:t>Classification</a:t>
            </a:r>
            <a:endParaRPr lang="en-IN" b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14488"/>
            <a:ext cx="3971924" cy="46434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dirty="0" smtClean="0"/>
              <a:t> </a:t>
            </a:r>
            <a:r>
              <a:rPr lang="en-IN" sz="2000" dirty="0"/>
              <a:t>Predicts categorical </a:t>
            </a:r>
            <a:r>
              <a:rPr lang="en-IN" sz="2000" dirty="0" smtClean="0"/>
              <a:t>class labels </a:t>
            </a:r>
          </a:p>
          <a:p>
            <a:pPr>
              <a:buNone/>
            </a:pPr>
            <a:r>
              <a:rPr lang="en-IN" sz="2000" dirty="0" smtClean="0"/>
              <a:t>Use </a:t>
            </a:r>
            <a:r>
              <a:rPr lang="en-IN" sz="2000" dirty="0"/>
              <a:t>labels of the training </a:t>
            </a:r>
            <a:r>
              <a:rPr lang="en-IN" sz="2000" dirty="0" smtClean="0"/>
              <a:t>data to </a:t>
            </a:r>
            <a:r>
              <a:rPr lang="en-IN" sz="2000" dirty="0"/>
              <a:t>classify new data</a:t>
            </a:r>
          </a:p>
          <a:p>
            <a:pPr>
              <a:buNone/>
            </a:pPr>
            <a:r>
              <a:rPr lang="en-IN" sz="1900" b="1" dirty="0" smtClean="0"/>
              <a:t>Example</a:t>
            </a:r>
          </a:p>
          <a:p>
            <a:pPr>
              <a:buNone/>
            </a:pPr>
            <a:endParaRPr lang="en-IN" sz="1900" b="1" dirty="0"/>
          </a:p>
          <a:p>
            <a:pPr>
              <a:buNone/>
            </a:pPr>
            <a:endParaRPr lang="en-IN" sz="1900" dirty="0" smtClean="0"/>
          </a:p>
          <a:p>
            <a:pPr>
              <a:buNone/>
            </a:pPr>
            <a:endParaRPr lang="en-IN" sz="1900" dirty="0" smtClean="0"/>
          </a:p>
          <a:p>
            <a:pPr>
              <a:buNone/>
            </a:pPr>
            <a:endParaRPr lang="en-IN" sz="20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IN" sz="2000" dirty="0" smtClean="0">
                <a:solidFill>
                  <a:srgbClr val="FF0000"/>
                </a:solidFill>
              </a:rPr>
              <a:t>A </a:t>
            </a:r>
            <a:r>
              <a:rPr lang="en-IN" sz="2000" dirty="0">
                <a:solidFill>
                  <a:srgbClr val="FF0000"/>
                </a:solidFill>
              </a:rPr>
              <a:t>model or classifier </a:t>
            </a:r>
            <a:r>
              <a:rPr lang="en-IN" sz="2000" dirty="0" smtClean="0">
                <a:solidFill>
                  <a:srgbClr val="FF0000"/>
                </a:solidFill>
              </a:rPr>
              <a:t>is constructed </a:t>
            </a:r>
          </a:p>
          <a:p>
            <a:pPr>
              <a:buNone/>
            </a:pPr>
            <a:r>
              <a:rPr lang="en-IN" sz="2000" dirty="0" smtClean="0">
                <a:solidFill>
                  <a:srgbClr val="FF0000"/>
                </a:solidFill>
              </a:rPr>
              <a:t>to predict </a:t>
            </a:r>
            <a:r>
              <a:rPr lang="en-IN" sz="2000" b="1" dirty="0" smtClean="0">
                <a:solidFill>
                  <a:srgbClr val="FF0000"/>
                </a:solidFill>
              </a:rPr>
              <a:t>categorical </a:t>
            </a:r>
            <a:r>
              <a:rPr lang="en-IN" sz="2000" b="1" dirty="0">
                <a:solidFill>
                  <a:srgbClr val="FF0000"/>
                </a:solidFill>
              </a:rPr>
              <a:t>labels such </a:t>
            </a:r>
            <a:r>
              <a:rPr lang="en-IN" sz="2000" b="1" dirty="0" smtClean="0">
                <a:solidFill>
                  <a:srgbClr val="FF0000"/>
                </a:solidFill>
              </a:rPr>
              <a:t>as </a:t>
            </a:r>
          </a:p>
          <a:p>
            <a:pPr>
              <a:buNone/>
            </a:pPr>
            <a:r>
              <a:rPr lang="en-IN" sz="2000" dirty="0" smtClean="0">
                <a:solidFill>
                  <a:srgbClr val="FF0000"/>
                </a:solidFill>
              </a:rPr>
              <a:t>“</a:t>
            </a:r>
            <a:r>
              <a:rPr lang="en-IN" sz="2000" dirty="0">
                <a:solidFill>
                  <a:srgbClr val="FF0000"/>
                </a:solidFill>
              </a:rPr>
              <a:t>safe” or “risky” for a </a:t>
            </a:r>
            <a:r>
              <a:rPr lang="en-IN" sz="2000" dirty="0" smtClean="0">
                <a:solidFill>
                  <a:srgbClr val="FF0000"/>
                </a:solidFill>
              </a:rPr>
              <a:t>loan </a:t>
            </a:r>
            <a:endParaRPr lang="en-IN" sz="20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IN" sz="2000" dirty="0">
                <a:solidFill>
                  <a:srgbClr val="FF0000"/>
                </a:solidFill>
              </a:rPr>
              <a:t>application data</a:t>
            </a:r>
            <a:r>
              <a:rPr lang="en-IN" sz="2000" dirty="0" smtClean="0"/>
              <a:t>.</a:t>
            </a:r>
            <a:endParaRPr lang="en-IN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714876" y="1142984"/>
            <a:ext cx="4041775" cy="571504"/>
          </a:xfrm>
        </p:spPr>
        <p:txBody>
          <a:bodyPr>
            <a:normAutofit/>
          </a:bodyPr>
          <a:lstStyle/>
          <a:p>
            <a:r>
              <a:rPr lang="en-US" b="0" dirty="0" smtClean="0"/>
              <a:t>Prediction</a:t>
            </a:r>
            <a:endParaRPr lang="en-IN" b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357686" y="1714488"/>
            <a:ext cx="4500595" cy="4411675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IN" sz="3200" dirty="0" smtClean="0"/>
              <a:t>Models continuous-valued functions, i.e., </a:t>
            </a:r>
          </a:p>
          <a:p>
            <a:pPr>
              <a:buNone/>
            </a:pPr>
            <a:r>
              <a:rPr lang="en-IN" sz="3200" dirty="0" smtClean="0"/>
              <a:t>predicts unknown or missing values</a:t>
            </a:r>
          </a:p>
          <a:p>
            <a:pPr>
              <a:buNone/>
            </a:pPr>
            <a:r>
              <a:rPr lang="en-IN" sz="3200" b="1" dirty="0" smtClean="0"/>
              <a:t>Example</a:t>
            </a:r>
          </a:p>
          <a:p>
            <a:r>
              <a:rPr lang="en-IN" sz="3200" dirty="0" smtClean="0"/>
              <a:t>A marketing manager would like to predict how much a given costumer will spend during a sale</a:t>
            </a:r>
          </a:p>
          <a:p>
            <a:endParaRPr lang="en-US" dirty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sz="3200" dirty="0" smtClean="0"/>
              <a:t>Unlike classification, it provides ordered Values </a:t>
            </a:r>
          </a:p>
          <a:p>
            <a:r>
              <a:rPr lang="en-IN" sz="3200" dirty="0" smtClean="0"/>
              <a:t> </a:t>
            </a:r>
            <a:r>
              <a:rPr lang="en-IN" sz="3200" b="1" dirty="0" smtClean="0"/>
              <a:t>Regression analysis is used for</a:t>
            </a:r>
          </a:p>
          <a:p>
            <a:pPr>
              <a:buNone/>
            </a:pPr>
            <a:r>
              <a:rPr lang="en-IN" sz="3200" dirty="0" smtClean="0"/>
              <a:t>	Prediction </a:t>
            </a:r>
          </a:p>
          <a:p>
            <a:r>
              <a:rPr lang="en-IN" sz="3200" dirty="0" smtClean="0"/>
              <a:t>Prediction is a short name for </a:t>
            </a:r>
            <a:r>
              <a:rPr lang="en-IN" sz="3200" b="1" dirty="0" smtClean="0"/>
              <a:t>numeric </a:t>
            </a:r>
          </a:p>
          <a:p>
            <a:pPr>
              <a:buNone/>
            </a:pPr>
            <a:r>
              <a:rPr lang="en-IN" sz="3200" b="1" dirty="0" smtClean="0"/>
              <a:t>	prediction</a:t>
            </a:r>
            <a:endParaRPr lang="en-IN" sz="3200" dirty="0" smtClean="0"/>
          </a:p>
          <a:p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3571876"/>
            <a:ext cx="30861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3500438"/>
            <a:ext cx="31908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7587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459646"/>
            <a:ext cx="7886700" cy="872598"/>
          </a:xfrm>
        </p:spPr>
        <p:txBody>
          <a:bodyPr anchor="ctr">
            <a:normAutofit/>
          </a:bodyPr>
          <a:lstStyle/>
          <a:p>
            <a:r>
              <a:rPr lang="en-US" altLang="en-US" b="1" dirty="0"/>
              <a:t>Categorical Attributes: Computing Gini Index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/>
              <a:t>For each distinct value, gather counts for each class in the dataset</a:t>
            </a:r>
          </a:p>
          <a:p>
            <a:r>
              <a:rPr lang="en-US" altLang="en-US" sz="1800"/>
              <a:t>Use the count matrix to make decisions</a:t>
            </a:r>
          </a:p>
        </p:txBody>
      </p:sp>
      <p:graphicFrame>
        <p:nvGraphicFramePr>
          <p:cNvPr id="819204" name="Object 4"/>
          <p:cNvGraphicFramePr>
            <a:graphicFrameLocks noChangeAspect="1"/>
          </p:cNvGraphicFramePr>
          <p:nvPr/>
        </p:nvGraphicFramePr>
        <p:xfrm>
          <a:off x="4057650" y="3714751"/>
          <a:ext cx="1957388" cy="1326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74" name="Document" r:id="rId4" imgW="5849112" imgH="4005072" progId="Word.Document.8">
                  <p:embed/>
                </p:oleObj>
              </mc:Choice>
              <mc:Fallback>
                <p:oleObj name="Document" r:id="rId4" imgW="5849112" imgH="400507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7650" y="3714751"/>
                        <a:ext cx="1957388" cy="13263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05" name="Object 5"/>
          <p:cNvGraphicFramePr>
            <a:graphicFrameLocks noChangeAspect="1"/>
          </p:cNvGraphicFramePr>
          <p:nvPr/>
        </p:nvGraphicFramePr>
        <p:xfrm>
          <a:off x="5929312" y="3714751"/>
          <a:ext cx="1957388" cy="1326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75" name="Document" r:id="rId7" imgW="5849112" imgH="4005072" progId="Word.Document.8">
                  <p:embed/>
                </p:oleObj>
              </mc:Choice>
              <mc:Fallback>
                <p:oleObj name="Document" r:id="rId7" imgW="5849112" imgH="400507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9312" y="3714751"/>
                        <a:ext cx="1957388" cy="13263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06" name="Object 6"/>
          <p:cNvGraphicFramePr>
            <a:graphicFrameLocks noChangeAspect="1"/>
          </p:cNvGraphicFramePr>
          <p:nvPr/>
        </p:nvGraphicFramePr>
        <p:xfrm>
          <a:off x="1371600" y="3714750"/>
          <a:ext cx="2058591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76" name="Document" r:id="rId10" imgW="6205728" imgH="3191256" progId="Word.Document.8">
                  <p:embed/>
                </p:oleObj>
              </mc:Choice>
              <mc:Fallback>
                <p:oleObj name="Document" r:id="rId10" imgW="6205728" imgH="319125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714750"/>
                        <a:ext cx="2058591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07" name="Line 7"/>
          <p:cNvSpPr>
            <a:spLocks noChangeShapeType="1"/>
          </p:cNvSpPr>
          <p:nvPr/>
        </p:nvSpPr>
        <p:spPr bwMode="auto">
          <a:xfrm flipH="1">
            <a:off x="3829050" y="3086100"/>
            <a:ext cx="1191" cy="1828800"/>
          </a:xfrm>
          <a:prstGeom prst="line">
            <a:avLst/>
          </a:prstGeom>
          <a:noFill/>
          <a:ln w="38100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19208" name="Text Box 8"/>
          <p:cNvSpPr txBox="1">
            <a:spLocks noChangeArrowheads="1"/>
          </p:cNvSpPr>
          <p:nvPr/>
        </p:nvSpPr>
        <p:spPr bwMode="auto">
          <a:xfrm>
            <a:off x="1829991" y="3008711"/>
            <a:ext cx="1374094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500">
                <a:latin typeface="Times New Roman" panose="02020603050405020304" pitchFamily="18" charset="0"/>
              </a:rPr>
              <a:t>Multi-way split</a:t>
            </a:r>
          </a:p>
        </p:txBody>
      </p:sp>
      <p:sp>
        <p:nvSpPr>
          <p:cNvPr id="819209" name="Text Box 9"/>
          <p:cNvSpPr txBox="1">
            <a:spLocks noChangeArrowheads="1"/>
          </p:cNvSpPr>
          <p:nvPr/>
        </p:nvSpPr>
        <p:spPr bwMode="auto">
          <a:xfrm>
            <a:off x="4647631" y="3008710"/>
            <a:ext cx="242406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500">
                <a:latin typeface="Times New Roman" panose="02020603050405020304" pitchFamily="18" charset="0"/>
              </a:rPr>
              <a:t>Two-way split </a:t>
            </a:r>
          </a:p>
          <a:p>
            <a:pPr algn="ctr"/>
            <a:r>
              <a:rPr lang="en-US" altLang="en-US" sz="1500">
                <a:latin typeface="Times New Roman" panose="02020603050405020304" pitchFamily="18" charset="0"/>
              </a:rPr>
              <a:t>(find best partition of values)</a:t>
            </a:r>
          </a:p>
        </p:txBody>
      </p:sp>
    </p:spTree>
    <p:extLst>
      <p:ext uri="{BB962C8B-B14F-4D97-AF65-F5344CB8AC3E}">
        <p14:creationId xmlns:p14="http://schemas.microsoft.com/office/powerpoint/2010/main" val="14332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2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76672"/>
            <a:ext cx="7886700" cy="780536"/>
          </a:xfrm>
        </p:spPr>
        <p:txBody>
          <a:bodyPr anchor="ctr">
            <a:normAutofit/>
          </a:bodyPr>
          <a:lstStyle/>
          <a:p>
            <a:r>
              <a:rPr lang="en-US" altLang="en-US" b="1" dirty="0"/>
              <a:t>Continuous Attributes: Computing Gini Index</a:t>
            </a:r>
          </a:p>
        </p:txBody>
      </p:sp>
      <p:graphicFrame>
        <p:nvGraphicFramePr>
          <p:cNvPr id="820230" name="Object 6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4360233" y="1988840"/>
          <a:ext cx="3285408" cy="3672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0" name="Document" r:id="rId4" imgW="5415994" imgH="5779818" progId="Word.Document.8">
                  <p:embed/>
                </p:oleObj>
              </mc:Choice>
              <mc:Fallback>
                <p:oleObj name="Document" r:id="rId4" imgW="5415994" imgH="5779818" progId="Word.Document.8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274"/>
                      <a:stretch>
                        <a:fillRect/>
                      </a:stretch>
                    </p:blipFill>
                    <p:spPr bwMode="auto">
                      <a:xfrm>
                        <a:off x="4360233" y="1988840"/>
                        <a:ext cx="3285408" cy="36724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229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0697" y="1640187"/>
            <a:ext cx="3975154" cy="4824535"/>
          </a:xfr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r>
              <a:rPr lang="en-US" altLang="en-US" dirty="0"/>
              <a:t>Use Binary Decisions based on one value</a:t>
            </a:r>
          </a:p>
          <a:p>
            <a:r>
              <a:rPr lang="en-US" altLang="en-US" dirty="0"/>
              <a:t>Several Choices for the splitting value</a:t>
            </a:r>
          </a:p>
          <a:p>
            <a:pPr lvl="1"/>
            <a:r>
              <a:rPr lang="en-US" altLang="en-US" dirty="0"/>
              <a:t>Number of possible splitting values </a:t>
            </a:r>
            <a:br>
              <a:rPr lang="en-US" altLang="en-US" dirty="0"/>
            </a:br>
            <a:r>
              <a:rPr lang="en-US" altLang="en-US" dirty="0"/>
              <a:t>= Number of distinct values</a:t>
            </a:r>
          </a:p>
          <a:p>
            <a:r>
              <a:rPr lang="en-US" altLang="en-US" dirty="0"/>
              <a:t>Each splitting value has a count matrix associated with it</a:t>
            </a:r>
          </a:p>
          <a:p>
            <a:pPr lvl="1"/>
            <a:r>
              <a:rPr lang="en-US" altLang="en-US" dirty="0"/>
              <a:t>Class counts in each of the partitions, A &lt; v and A </a:t>
            </a:r>
            <a:r>
              <a:rPr lang="en-US" altLang="en-US" dirty="0">
                <a:sym typeface="Symbol" panose="05050102010706020507" pitchFamily="18" charset="2"/>
              </a:rPr>
              <a:t></a:t>
            </a:r>
            <a:r>
              <a:rPr lang="en-US" altLang="en-US" dirty="0"/>
              <a:t> v</a:t>
            </a:r>
          </a:p>
          <a:p>
            <a:r>
              <a:rPr lang="en-US" altLang="en-US" dirty="0"/>
              <a:t>Simple method to choose best v</a:t>
            </a:r>
          </a:p>
          <a:p>
            <a:pPr lvl="1"/>
            <a:r>
              <a:rPr lang="en-US" altLang="en-US" dirty="0"/>
              <a:t>For each v, scan the database to gather count matrix and compute its Gini index</a:t>
            </a:r>
          </a:p>
          <a:p>
            <a:pPr lvl="1"/>
            <a:r>
              <a:rPr lang="en-US" altLang="en-US" dirty="0"/>
              <a:t>Computationally Inefficient! Repetition of work.</a:t>
            </a:r>
          </a:p>
        </p:txBody>
      </p:sp>
      <p:graphicFrame>
        <p:nvGraphicFramePr>
          <p:cNvPr id="820232" name="Object 8"/>
          <p:cNvGraphicFramePr>
            <a:graphicFrameLocks noGrp="1" noChangeAspect="1"/>
          </p:cNvGraphicFramePr>
          <p:nvPr>
            <p:ph sz="quarter" idx="4294967295"/>
            <p:extLst/>
          </p:nvPr>
        </p:nvGraphicFramePr>
        <p:xfrm>
          <a:off x="7898607" y="3423805"/>
          <a:ext cx="788194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1" name="Visio" r:id="rId6" imgW="1611935" imgH="2570756" progId="">
                  <p:embed/>
                </p:oleObj>
              </mc:Choice>
              <mc:Fallback>
                <p:oleObj name="Visio" r:id="rId6" imgW="1611935" imgH="2570756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8607" y="3423805"/>
                        <a:ext cx="788194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684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9642"/>
            <a:ext cx="7886700" cy="1160625"/>
          </a:xfrm>
        </p:spPr>
        <p:txBody>
          <a:bodyPr anchor="ctr">
            <a:normAutofit/>
          </a:bodyPr>
          <a:lstStyle/>
          <a:p>
            <a:r>
              <a:rPr lang="en-US" altLang="en-US" b="1" dirty="0"/>
              <a:t>Continuous Attributes: Computing Gini Index...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1700213"/>
            <a:ext cx="8568952" cy="496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0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44824"/>
            <a:ext cx="8229600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931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84785"/>
            <a:ext cx="8229600" cy="401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049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en-US" sz="3200" dirty="0" smtClean="0"/>
              <a:t>Comparing Attribute Selection Measures</a:t>
            </a:r>
            <a:endParaRPr lang="en-US" altLang="en-US" sz="2800" dirty="0" smtClean="0"/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lIns="92075" tIns="46038" rIns="92075" bIns="46038">
            <a:normAutofit fontScale="92500"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dirty="0" smtClean="0"/>
              <a:t>The three measures, in general, return good results but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b="1" dirty="0" smtClean="0"/>
              <a:t>Information gain</a:t>
            </a:r>
            <a:r>
              <a:rPr lang="en-US" altLang="en-US" dirty="0" smtClean="0"/>
              <a:t>: 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dirty="0" smtClean="0"/>
              <a:t>biased towards multivalued attributes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b="1" dirty="0" smtClean="0"/>
              <a:t>Gain ratio</a:t>
            </a:r>
            <a:r>
              <a:rPr lang="en-US" altLang="en-US" dirty="0" smtClean="0"/>
              <a:t>: 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dirty="0" smtClean="0"/>
              <a:t>tends to prefer unbalanced splits in which one partition is much smaller than the others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b="1" dirty="0" smtClean="0"/>
              <a:t>Gini index</a:t>
            </a:r>
            <a:r>
              <a:rPr lang="en-US" altLang="en-US" dirty="0" smtClean="0"/>
              <a:t>: 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dirty="0" smtClean="0"/>
              <a:t>multivalued attributes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dirty="0" smtClean="0"/>
              <a:t>has difficulty when # of classes is large</a:t>
            </a:r>
          </a:p>
        </p:txBody>
      </p:sp>
    </p:spTree>
    <p:extLst>
      <p:ext uri="{BB962C8B-B14F-4D97-AF65-F5344CB8AC3E}">
        <p14:creationId xmlns:p14="http://schemas.microsoft.com/office/powerpoint/2010/main" val="284619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260648"/>
            <a:ext cx="7886700" cy="1047784"/>
          </a:xfrm>
        </p:spPr>
        <p:txBody>
          <a:bodyPr anchor="ctr">
            <a:normAutofit/>
          </a:bodyPr>
          <a:lstStyle/>
          <a:p>
            <a:r>
              <a:rPr lang="en-US" altLang="en-US" b="1" dirty="0"/>
              <a:t>Decision Tree Based Classification</a:t>
            </a:r>
          </a:p>
        </p:txBody>
      </p:sp>
      <p:sp>
        <p:nvSpPr>
          <p:cNvPr id="899075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altLang="en-US" dirty="0"/>
              <a:t>Advantages:</a:t>
            </a:r>
          </a:p>
          <a:p>
            <a:pPr lvl="1"/>
            <a:r>
              <a:rPr lang="en-US" altLang="en-US" dirty="0"/>
              <a:t>Inexpensive to construct</a:t>
            </a:r>
          </a:p>
          <a:p>
            <a:pPr lvl="1"/>
            <a:r>
              <a:rPr lang="en-US" altLang="en-US" dirty="0"/>
              <a:t>Extremely fast at classifying unknown records</a:t>
            </a:r>
          </a:p>
          <a:p>
            <a:pPr lvl="1"/>
            <a:r>
              <a:rPr lang="en-US" altLang="en-US" dirty="0"/>
              <a:t>Easy to interpret for small-sized trees</a:t>
            </a:r>
          </a:p>
          <a:p>
            <a:pPr lvl="1"/>
            <a:r>
              <a:rPr lang="en-US" altLang="en-US" dirty="0"/>
              <a:t>Accuracy is comparable to other classification techniques for many simple data sets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237598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60648"/>
            <a:ext cx="7886700" cy="914160"/>
          </a:xfrm>
        </p:spPr>
        <p:txBody>
          <a:bodyPr anchor="ctr">
            <a:normAutofit/>
          </a:bodyPr>
          <a:lstStyle/>
          <a:p>
            <a:r>
              <a:rPr lang="en-US" altLang="en-US" b="1" dirty="0"/>
              <a:t>Underfitting vs. Overfitting</a:t>
            </a:r>
          </a:p>
        </p:txBody>
      </p:sp>
      <p:sp>
        <p:nvSpPr>
          <p:cNvPr id="942083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altLang="en-US" dirty="0"/>
              <a:t>Underfitting results in decision trees that are too simple to solve the problem. They may offer superior interpretability.</a:t>
            </a:r>
          </a:p>
          <a:p>
            <a:r>
              <a:rPr lang="en-US" altLang="en-US" dirty="0"/>
              <a:t>Overfitting results in decision trees that are more complex than necessary</a:t>
            </a:r>
          </a:p>
          <a:p>
            <a:pPr lvl="1"/>
            <a:r>
              <a:rPr lang="en-US" altLang="en-US" dirty="0"/>
              <a:t>Training error no longer provides a good estimate of how well the tree will perform on previously unseen records</a:t>
            </a:r>
          </a:p>
          <a:p>
            <a:pPr lvl="1"/>
            <a:r>
              <a:rPr lang="en-US" altLang="en-US" dirty="0"/>
              <a:t>Need new ways for estimating errors</a:t>
            </a:r>
          </a:p>
        </p:txBody>
      </p:sp>
    </p:spTree>
    <p:extLst>
      <p:ext uri="{BB962C8B-B14F-4D97-AF65-F5344CB8AC3E}">
        <p14:creationId xmlns:p14="http://schemas.microsoft.com/office/powerpoint/2010/main" val="36668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260648"/>
            <a:ext cx="7886700" cy="1058175"/>
          </a:xfrm>
        </p:spPr>
        <p:txBody>
          <a:bodyPr anchor="ctr">
            <a:normAutofit/>
          </a:bodyPr>
          <a:lstStyle/>
          <a:p>
            <a:r>
              <a:rPr lang="en-US" altLang="en-US" b="1" dirty="0"/>
              <a:t>How to Address Overfitting</a:t>
            </a:r>
          </a:p>
        </p:txBody>
      </p:sp>
      <p:sp>
        <p:nvSpPr>
          <p:cNvPr id="946179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484784"/>
            <a:ext cx="8136904" cy="496855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en-US" dirty="0"/>
              <a:t>Pre-Pruning (Early Stopping Rule)</a:t>
            </a:r>
          </a:p>
          <a:p>
            <a:pPr lvl="1"/>
            <a:r>
              <a:rPr lang="en-US" altLang="en-US" dirty="0"/>
              <a:t>Stop the algorithm before it becomes a fully-grown tree</a:t>
            </a:r>
          </a:p>
          <a:p>
            <a:pPr lvl="1"/>
            <a:r>
              <a:rPr lang="en-US" altLang="en-US" dirty="0"/>
              <a:t>General stopping conditions for a node:</a:t>
            </a:r>
          </a:p>
          <a:p>
            <a:pPr lvl="2"/>
            <a:r>
              <a:rPr lang="en-US" altLang="en-US" dirty="0"/>
              <a:t> Stop if all instances belong to the same class</a:t>
            </a:r>
          </a:p>
          <a:p>
            <a:pPr lvl="2"/>
            <a:r>
              <a:rPr lang="en-US" altLang="en-US" dirty="0"/>
              <a:t> Stop if all the attribute values are the same</a:t>
            </a:r>
          </a:p>
          <a:p>
            <a:pPr lvl="1"/>
            <a:r>
              <a:rPr lang="en-US" altLang="en-US" dirty="0"/>
              <a:t>More restrictive conditions (for pre-pruning) :</a:t>
            </a:r>
          </a:p>
          <a:p>
            <a:pPr lvl="2"/>
            <a:r>
              <a:rPr lang="en-US" altLang="en-US" dirty="0"/>
              <a:t> Stop if number of instances is less than some user-specified threshold</a:t>
            </a:r>
          </a:p>
          <a:p>
            <a:pPr lvl="2"/>
            <a:r>
              <a:rPr lang="en-US" altLang="en-US" dirty="0"/>
              <a:t> Stop if class distribution of instances are independent of the available features (e.g., using </a:t>
            </a:r>
            <a:r>
              <a:rPr lang="en-US" altLang="en-US" dirty="0">
                <a:sym typeface="Symbol" panose="05050102010706020507" pitchFamily="18" charset="2"/>
              </a:rPr>
              <a:t> 2 test)</a:t>
            </a:r>
            <a:endParaRPr lang="en-US" altLang="en-US" dirty="0"/>
          </a:p>
          <a:p>
            <a:pPr lvl="2"/>
            <a:r>
              <a:rPr lang="en-US" altLang="en-US" dirty="0"/>
              <a:t> Stop if expanding the current node does not improve </a:t>
            </a:r>
            <a:r>
              <a:rPr lang="en-US" altLang="en-US" dirty="0" smtClean="0"/>
              <a:t>impurity</a:t>
            </a:r>
            <a:r>
              <a:rPr lang="en-US" altLang="en-US" dirty="0"/>
              <a:t> </a:t>
            </a:r>
            <a:r>
              <a:rPr lang="en-US" altLang="en-US" dirty="0" smtClean="0"/>
              <a:t>measures </a:t>
            </a:r>
            <a:r>
              <a:rPr lang="en-US" altLang="en-US" dirty="0"/>
              <a:t>(e.g., Gini or information gain).</a:t>
            </a:r>
          </a:p>
        </p:txBody>
      </p:sp>
    </p:spTree>
    <p:extLst>
      <p:ext uri="{BB962C8B-B14F-4D97-AF65-F5344CB8AC3E}">
        <p14:creationId xmlns:p14="http://schemas.microsoft.com/office/powerpoint/2010/main" val="223427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7886700" cy="1140575"/>
          </a:xfrm>
        </p:spPr>
        <p:txBody>
          <a:bodyPr anchor="ctr">
            <a:normAutofit/>
          </a:bodyPr>
          <a:lstStyle/>
          <a:p>
            <a:r>
              <a:rPr lang="en-US" altLang="en-US" b="1" dirty="0"/>
              <a:t>How to Address Overfitting…</a:t>
            </a:r>
          </a:p>
        </p:txBody>
      </p:sp>
      <p:sp>
        <p:nvSpPr>
          <p:cNvPr id="947203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altLang="en-US" dirty="0"/>
              <a:t>Post-pruning</a:t>
            </a:r>
          </a:p>
          <a:p>
            <a:pPr lvl="1"/>
            <a:r>
              <a:rPr lang="en-US" altLang="en-US" dirty="0"/>
              <a:t>Grow decision tree to its entirety</a:t>
            </a:r>
          </a:p>
          <a:p>
            <a:pPr lvl="1"/>
            <a:r>
              <a:rPr lang="en-US" altLang="en-US" dirty="0"/>
              <a:t>Trim the nodes of the decision tree in a bottom-up fashion</a:t>
            </a:r>
          </a:p>
          <a:p>
            <a:pPr lvl="1"/>
            <a:r>
              <a:rPr lang="en-US" altLang="en-US" dirty="0"/>
              <a:t>If generalization error(i.e. expected error of the model on previously unseen records) improves after trimming, replace sub-tree by a leaf node.</a:t>
            </a:r>
          </a:p>
          <a:p>
            <a:pPr lvl="1"/>
            <a:r>
              <a:rPr lang="en-US" altLang="en-US" dirty="0"/>
              <a:t>Class label of leaf node is determined from majority class of instances in the sub-tree</a:t>
            </a:r>
          </a:p>
        </p:txBody>
      </p:sp>
    </p:spTree>
    <p:extLst>
      <p:ext uri="{BB962C8B-B14F-4D97-AF65-F5344CB8AC3E}">
        <p14:creationId xmlns:p14="http://schemas.microsoft.com/office/powerpoint/2010/main" val="22271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20500</TotalTime>
  <Words>2731</Words>
  <Application>Microsoft Office PowerPoint</Application>
  <PresentationFormat>On-screen Show (4:3)</PresentationFormat>
  <Paragraphs>624</Paragraphs>
  <Slides>100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100</vt:i4>
      </vt:variant>
    </vt:vector>
  </HeadingPairs>
  <TitlesOfParts>
    <vt:vector size="115" baseType="lpstr">
      <vt:lpstr>Arial</vt:lpstr>
      <vt:lpstr>Calibri</vt:lpstr>
      <vt:lpstr>Marlett</vt:lpstr>
      <vt:lpstr>Monotype Sorts</vt:lpstr>
      <vt:lpstr>Symbol</vt:lpstr>
      <vt:lpstr>Tahoma</vt:lpstr>
      <vt:lpstr>Times New Roman</vt:lpstr>
      <vt:lpstr>Wingdings</vt:lpstr>
      <vt:lpstr>Wingdings 2</vt:lpstr>
      <vt:lpstr>Office Theme</vt:lpstr>
      <vt:lpstr>1_Office Theme</vt:lpstr>
      <vt:lpstr>Worksheet</vt:lpstr>
      <vt:lpstr>Document</vt:lpstr>
      <vt:lpstr>Visio</vt:lpstr>
      <vt:lpstr>Equation</vt:lpstr>
      <vt:lpstr>Classification &amp;Prediction</vt:lpstr>
      <vt:lpstr>Classification and Prediction</vt:lpstr>
      <vt:lpstr>Data mining process</vt:lpstr>
      <vt:lpstr>What is classification?</vt:lpstr>
      <vt:lpstr>Categorizing news stories as finance, weather, entertainment, sports, etc </vt:lpstr>
      <vt:lpstr>Contd..</vt:lpstr>
      <vt:lpstr>Classification: Definition</vt:lpstr>
      <vt:lpstr>What is Training data and Test data</vt:lpstr>
      <vt:lpstr>Classification vs Prediction</vt:lpstr>
      <vt:lpstr>Supervised vs. Unsupervised Learning</vt:lpstr>
      <vt:lpstr>Classification—A Two-Step Process </vt:lpstr>
      <vt:lpstr>Model usage:</vt:lpstr>
      <vt:lpstr>Process (1): Model Construction</vt:lpstr>
      <vt:lpstr>Process (2): Using the Model in Prediction </vt:lpstr>
      <vt:lpstr>Lazy vs. Eager Learning</vt:lpstr>
      <vt:lpstr>Lazy Learner: Instance-Based Methods</vt:lpstr>
      <vt:lpstr>Evaluating Classification Methods</vt:lpstr>
      <vt:lpstr>Classification Techniques</vt:lpstr>
      <vt:lpstr>PowerPoint Presentation</vt:lpstr>
      <vt:lpstr>Decision tree </vt:lpstr>
      <vt:lpstr>Example of a Decision Tree</vt:lpstr>
      <vt:lpstr>Another Example of Decision Tree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Tree Induction</vt:lpstr>
      <vt:lpstr>How to Specify Test Condition?</vt:lpstr>
      <vt:lpstr>PowerPoint Presentation</vt:lpstr>
      <vt:lpstr>Splitting Based on Nominal Attributes</vt:lpstr>
      <vt:lpstr>Splitting Based on Ordinal Attributes</vt:lpstr>
      <vt:lpstr>Splitting Based on Continuous Attributes</vt:lpstr>
      <vt:lpstr>Splitting Based on Continuous Attributes</vt:lpstr>
      <vt:lpstr>How to determine the Best Split</vt:lpstr>
      <vt:lpstr>How to determine the Best Split</vt:lpstr>
      <vt:lpstr>Example</vt:lpstr>
      <vt:lpstr>Contd..</vt:lpstr>
      <vt:lpstr>PowerPoint Presentation</vt:lpstr>
      <vt:lpstr>Measures of Node Impurity</vt:lpstr>
      <vt:lpstr>Brief Review of Entropy</vt:lpstr>
      <vt:lpstr>PowerPoint Presentation</vt:lpstr>
      <vt:lpstr>PowerPoint Presentation</vt:lpstr>
      <vt:lpstr>Example-Predict tennis will be played or not</vt:lpstr>
      <vt:lpstr>Contd..</vt:lpstr>
      <vt:lpstr>Contd..</vt:lpstr>
      <vt:lpstr>Contd..</vt:lpstr>
      <vt:lpstr>Cond..</vt:lpstr>
      <vt:lpstr>Contd..</vt:lpstr>
      <vt:lpstr>Contd..</vt:lpstr>
      <vt:lpstr>Contd..</vt:lpstr>
      <vt:lpstr>Contd..</vt:lpstr>
      <vt:lpstr>Contd..</vt:lpstr>
      <vt:lpstr>Contd..</vt:lpstr>
      <vt:lpstr>Contd..</vt:lpstr>
      <vt:lpstr>Contd..</vt:lpstr>
      <vt:lpstr>Contd..</vt:lpstr>
      <vt:lpstr>Contd..</vt:lpstr>
      <vt:lpstr>Contd..</vt:lpstr>
      <vt:lpstr>Contd..</vt:lpstr>
      <vt:lpstr>Contd..</vt:lpstr>
      <vt:lpstr>Contd..</vt:lpstr>
      <vt:lpstr>Contd..</vt:lpstr>
      <vt:lpstr>Contd..</vt:lpstr>
      <vt:lpstr>Contd..</vt:lpstr>
      <vt:lpstr>Contd..</vt:lpstr>
      <vt:lpstr>Contd..</vt:lpstr>
      <vt:lpstr>Contd..</vt:lpstr>
      <vt:lpstr>Contd..</vt:lpstr>
      <vt:lpstr>Contd..</vt:lpstr>
      <vt:lpstr>Contd..</vt:lpstr>
      <vt:lpstr>Contd..</vt:lpstr>
      <vt:lpstr>Contd..</vt:lpstr>
      <vt:lpstr>Contd..</vt:lpstr>
      <vt:lpstr>Attribute Selection: Information Gain</vt:lpstr>
      <vt:lpstr>Attribute Selection: Information Gain</vt:lpstr>
      <vt:lpstr>Decision Tree</vt:lpstr>
      <vt:lpstr>Splitting Based on Continuous Attributes</vt:lpstr>
      <vt:lpstr>Splitting Based on Continuous Attributes</vt:lpstr>
      <vt:lpstr>Computing Information-Gain for Continuous-Valued Attributes</vt:lpstr>
      <vt:lpstr>Example</vt:lpstr>
      <vt:lpstr>Contd..</vt:lpstr>
      <vt:lpstr>PowerPoint Presentation</vt:lpstr>
      <vt:lpstr>Example2</vt:lpstr>
      <vt:lpstr>Gain Ratio for Attribute Selection (C4.5)</vt:lpstr>
      <vt:lpstr>Measure of Impurity: GINI</vt:lpstr>
      <vt:lpstr>Examples for computing GINI</vt:lpstr>
      <vt:lpstr>Example</vt:lpstr>
      <vt:lpstr>Categorical Attributes: Computing Gini Index</vt:lpstr>
      <vt:lpstr>Continuous Attributes: Computing Gini Index</vt:lpstr>
      <vt:lpstr>Continuous Attributes: Computing Gini Index...</vt:lpstr>
      <vt:lpstr>PowerPoint Presentation</vt:lpstr>
      <vt:lpstr>PowerPoint Presentation</vt:lpstr>
      <vt:lpstr>Comparing Attribute Selection Measures</vt:lpstr>
      <vt:lpstr>Decision Tree Based Classification</vt:lpstr>
      <vt:lpstr>Underfitting vs. Overfitting</vt:lpstr>
      <vt:lpstr>How to Address Overfitting</vt:lpstr>
      <vt:lpstr>How to Address Overfitting…</vt:lpstr>
      <vt:lpstr>Thank you 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BITS Pilani presentation</dc:title>
  <dc:creator>lakshya</dc:creator>
  <cp:lastModifiedBy>HP</cp:lastModifiedBy>
  <cp:revision>329</cp:revision>
  <dcterms:created xsi:type="dcterms:W3CDTF">2012-01-02T05:05:52Z</dcterms:created>
  <dcterms:modified xsi:type="dcterms:W3CDTF">2021-12-10T19:04:37Z</dcterms:modified>
</cp:coreProperties>
</file>